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06" r:id="rId2"/>
    <p:sldId id="488" r:id="rId3"/>
    <p:sldId id="490" r:id="rId4"/>
    <p:sldId id="517" r:id="rId5"/>
    <p:sldId id="508" r:id="rId6"/>
    <p:sldId id="489" r:id="rId7"/>
    <p:sldId id="510" r:id="rId8"/>
    <p:sldId id="509" r:id="rId9"/>
    <p:sldId id="518" r:id="rId10"/>
    <p:sldId id="523" r:id="rId11"/>
    <p:sldId id="493" r:id="rId12"/>
    <p:sldId id="504" r:id="rId13"/>
    <p:sldId id="506" r:id="rId14"/>
    <p:sldId id="520" r:id="rId15"/>
    <p:sldId id="515" r:id="rId16"/>
    <p:sldId id="494" r:id="rId17"/>
    <p:sldId id="519" r:id="rId18"/>
    <p:sldId id="521" r:id="rId19"/>
    <p:sldId id="496" r:id="rId20"/>
    <p:sldId id="513" r:id="rId21"/>
    <p:sldId id="502" r:id="rId22"/>
    <p:sldId id="514" r:id="rId23"/>
    <p:sldId id="499" r:id="rId24"/>
  </p:sldIdLst>
  <p:sldSz cx="24384000" cy="13716000"/>
  <p:notesSz cx="6858000" cy="9144000"/>
  <p:defaultTextStyle>
    <a:lvl1pPr algn="ctr" defTabSz="825500">
      <a:defRPr sz="5800">
        <a:latin typeface="+mn-lt"/>
        <a:ea typeface="+mn-ea"/>
        <a:cs typeface="+mn-cs"/>
        <a:sym typeface="Gill Sans"/>
      </a:defRPr>
    </a:lvl1pPr>
    <a:lvl2pPr indent="342900" algn="ctr" defTabSz="825500">
      <a:defRPr sz="5800">
        <a:latin typeface="+mn-lt"/>
        <a:ea typeface="+mn-ea"/>
        <a:cs typeface="+mn-cs"/>
        <a:sym typeface="Gill Sans"/>
      </a:defRPr>
    </a:lvl2pPr>
    <a:lvl3pPr indent="685800" algn="ctr" defTabSz="825500">
      <a:defRPr sz="5800">
        <a:latin typeface="+mn-lt"/>
        <a:ea typeface="+mn-ea"/>
        <a:cs typeface="+mn-cs"/>
        <a:sym typeface="Gill Sans"/>
      </a:defRPr>
    </a:lvl3pPr>
    <a:lvl4pPr indent="1028700" algn="ctr" defTabSz="825500">
      <a:defRPr sz="5800">
        <a:latin typeface="+mn-lt"/>
        <a:ea typeface="+mn-ea"/>
        <a:cs typeface="+mn-cs"/>
        <a:sym typeface="Gill Sans"/>
      </a:defRPr>
    </a:lvl4pPr>
    <a:lvl5pPr indent="1371600" algn="ctr" defTabSz="825500">
      <a:defRPr sz="5800">
        <a:latin typeface="+mn-lt"/>
        <a:ea typeface="+mn-ea"/>
        <a:cs typeface="+mn-cs"/>
        <a:sym typeface="Gill Sans"/>
      </a:defRPr>
    </a:lvl5pPr>
    <a:lvl6pPr indent="1714500" algn="ctr" defTabSz="825500">
      <a:defRPr sz="5800">
        <a:latin typeface="+mn-lt"/>
        <a:ea typeface="+mn-ea"/>
        <a:cs typeface="+mn-cs"/>
        <a:sym typeface="Gill Sans"/>
      </a:defRPr>
    </a:lvl6pPr>
    <a:lvl7pPr indent="2057400" algn="ctr" defTabSz="825500">
      <a:defRPr sz="5800">
        <a:latin typeface="+mn-lt"/>
        <a:ea typeface="+mn-ea"/>
        <a:cs typeface="+mn-cs"/>
        <a:sym typeface="Gill Sans"/>
      </a:defRPr>
    </a:lvl7pPr>
    <a:lvl8pPr indent="2400300" algn="ctr" defTabSz="825500">
      <a:defRPr sz="5800">
        <a:latin typeface="+mn-lt"/>
        <a:ea typeface="+mn-ea"/>
        <a:cs typeface="+mn-cs"/>
        <a:sym typeface="Gill Sans"/>
      </a:defRPr>
    </a:lvl8pPr>
    <a:lvl9pPr indent="2743200" algn="ctr" defTabSz="825500">
      <a:defRPr sz="5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1281" userDrawn="1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1757" userDrawn="1">
          <p15:clr>
            <a:srgbClr val="A4A3A4"/>
          </p15:clr>
        </p15:guide>
        <p15:guide id="5" orient="horz" pos="8130" userDrawn="1">
          <p15:clr>
            <a:srgbClr val="A4A3A4"/>
          </p15:clr>
        </p15:guide>
        <p15:guide id="6" pos="14484" userDrawn="1">
          <p15:clr>
            <a:srgbClr val="A4A3A4"/>
          </p15:clr>
        </p15:guide>
        <p15:guide id="7" pos="876" userDrawn="1">
          <p15:clr>
            <a:srgbClr val="A4A3A4"/>
          </p15:clr>
        </p15:guide>
        <p15:guide id="11" orient="horz" pos="805" userDrawn="1">
          <p15:clr>
            <a:srgbClr val="A4A3A4"/>
          </p15:clr>
        </p15:guide>
        <p15:guide id="12" pos="7861" userDrawn="1">
          <p15:clr>
            <a:srgbClr val="A4A3A4"/>
          </p15:clr>
        </p15:guide>
        <p15:guide id="13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wa PL" initials="EP" lastIdx="4" clrIdx="0">
    <p:extLst>
      <p:ext uri="{19B8F6BF-5375-455C-9EA6-DF929625EA0E}">
        <p15:presenceInfo xmlns:p15="http://schemas.microsoft.com/office/powerpoint/2012/main" userId="0615227d3e0d2dc7" providerId="Windows Live"/>
      </p:ext>
    </p:extLst>
  </p:cmAuthor>
  <p:cmAuthor id="2" name="Zielony" initials="Z" lastIdx="11" clrIdx="1">
    <p:extLst>
      <p:ext uri="{19B8F6BF-5375-455C-9EA6-DF929625EA0E}">
        <p15:presenceInfo xmlns:p15="http://schemas.microsoft.com/office/powerpoint/2012/main" userId="Zielon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9A7"/>
    <a:srgbClr val="F88266"/>
    <a:srgbClr val="37475D"/>
    <a:srgbClr val="D15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 autoAdjust="0"/>
    <p:restoredTop sz="93920" autoAdjust="0"/>
  </p:normalViewPr>
  <p:slideViewPr>
    <p:cSldViewPr snapToGrid="0">
      <p:cViewPr varScale="1">
        <p:scale>
          <a:sx n="39" d="100"/>
          <a:sy n="39" d="100"/>
        </p:scale>
        <p:origin x="835" y="-10"/>
      </p:cViewPr>
      <p:guideLst>
        <p:guide orient="horz" pos="1281"/>
        <p:guide pos="7680"/>
        <p:guide orient="horz" pos="1757"/>
        <p:guide orient="horz" pos="8130"/>
        <p:guide pos="14484"/>
        <p:guide pos="876"/>
        <p:guide orient="horz" pos="805"/>
        <p:guide pos="7861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224B-DBF2-4E31-A6F8-E6D9B50D6715}" type="datetimeFigureOut">
              <a:rPr lang="en-US" smtClean="0"/>
              <a:pPr/>
              <a:t>2/28/2017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15232-CE5A-4C2E-9B4A-9C8ADE81B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8736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>
      <a:defRPr sz="2200">
        <a:solidFill>
          <a:schemeClr val="accent4">
            <a:lumMod val="60000"/>
            <a:lumOff val="40000"/>
          </a:schemeClr>
        </a:solidFill>
        <a:latin typeface="Lucida Grande"/>
        <a:ea typeface="Lucida Grande"/>
        <a:cs typeface="Lucida Grande"/>
        <a:sym typeface="Lucida Grande"/>
      </a:defRPr>
    </a:lvl1pPr>
    <a:lvl2pPr indent="228600" defTabSz="825500">
      <a:defRPr sz="2200">
        <a:latin typeface="Lucida Grande"/>
        <a:ea typeface="Lucida Grande"/>
        <a:cs typeface="Lucida Grande"/>
        <a:sym typeface="Lucida Grande"/>
      </a:defRPr>
    </a:lvl2pPr>
    <a:lvl3pPr indent="457200" defTabSz="825500">
      <a:defRPr sz="2200">
        <a:latin typeface="Lucida Grande"/>
        <a:ea typeface="Lucida Grande"/>
        <a:cs typeface="Lucida Grande"/>
        <a:sym typeface="Lucida Grande"/>
      </a:defRPr>
    </a:lvl3pPr>
    <a:lvl4pPr indent="685800" defTabSz="825500">
      <a:defRPr sz="2200">
        <a:latin typeface="Lucida Grande"/>
        <a:ea typeface="Lucida Grande"/>
        <a:cs typeface="Lucida Grande"/>
        <a:sym typeface="Lucida Grande"/>
      </a:defRPr>
    </a:lvl4pPr>
    <a:lvl5pPr indent="914400" defTabSz="825500">
      <a:defRPr sz="2200">
        <a:latin typeface="Lucida Grande"/>
        <a:ea typeface="Lucida Grande"/>
        <a:cs typeface="Lucida Grande"/>
        <a:sym typeface="Lucida Grande"/>
      </a:defRPr>
    </a:lvl5pPr>
    <a:lvl6pPr indent="1143000" defTabSz="825500">
      <a:defRPr sz="2200">
        <a:latin typeface="Lucida Grande"/>
        <a:ea typeface="Lucida Grande"/>
        <a:cs typeface="Lucida Grande"/>
        <a:sym typeface="Lucida Grande"/>
      </a:defRPr>
    </a:lvl6pPr>
    <a:lvl7pPr indent="1371600" defTabSz="825500">
      <a:defRPr sz="2200">
        <a:latin typeface="Lucida Grande"/>
        <a:ea typeface="Lucida Grande"/>
        <a:cs typeface="Lucida Grande"/>
        <a:sym typeface="Lucida Grande"/>
      </a:defRPr>
    </a:lvl7pPr>
    <a:lvl8pPr indent="1600200" defTabSz="825500">
      <a:defRPr sz="2200">
        <a:latin typeface="Lucida Grande"/>
        <a:ea typeface="Lucida Grande"/>
        <a:cs typeface="Lucida Grande"/>
        <a:sym typeface="Lucida Grande"/>
      </a:defRPr>
    </a:lvl8pPr>
    <a:lvl9pPr indent="1828800" defTabSz="8255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-title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377461" y="4686788"/>
            <a:ext cx="21031200" cy="2651125"/>
          </a:xfrm>
          <a:prstGeom prst="rect">
            <a:avLst/>
          </a:prstGeom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>
              <a:defRPr sz="15000" b="1"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noFill/>
                <a:effectLst/>
              </a:defRPr>
            </a:lvl1pPr>
          </a:lstStyle>
          <a:p>
            <a:r>
              <a:rPr lang="pl-PL" dirty="0"/>
              <a:t>TYTUŁ PREZENTACJI</a:t>
            </a:r>
          </a:p>
        </p:txBody>
      </p:sp>
      <p:sp>
        <p:nvSpPr>
          <p:cNvPr id="10" name="Dowolny kształt 9"/>
          <p:cNvSpPr/>
          <p:nvPr userDrawn="1"/>
        </p:nvSpPr>
        <p:spPr>
          <a:xfrm>
            <a:off x="-990899" y="7337913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>
                <a:lumMod val="85000"/>
                <a:alpha val="32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77461" y="7761749"/>
            <a:ext cx="21031199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6000" b="0" spc="150" baseline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741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dar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121"/>
          <p:cNvSpPr/>
          <p:nvPr userDrawn="1"/>
        </p:nvSpPr>
        <p:spPr>
          <a:xfrm>
            <a:off x="14880629" y="654034"/>
            <a:ext cx="8718966" cy="8718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286E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30000"/>
              </a:lnSpc>
              <a:defRPr sz="1800"/>
            </a:pPr>
            <a:endParaRPr lang="en-US" sz="7200" b="1" cap="all" spc="0" dirty="0">
              <a:solidFill>
                <a:srgbClr val="FFFFFF"/>
              </a:solidFill>
              <a:latin typeface="+mj-lt"/>
              <a:ea typeface="Adelle Basic Bold"/>
              <a:cs typeface="Adelle Basic Bold"/>
              <a:sym typeface="Adelle Basic Bold"/>
            </a:endParaRPr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336" y="10836683"/>
            <a:ext cx="3809524" cy="1231746"/>
          </a:xfrm>
          <a:prstGeom prst="rect">
            <a:avLst/>
          </a:prstGeom>
        </p:spPr>
      </p:pic>
      <p:sp>
        <p:nvSpPr>
          <p:cNvPr id="12" name="Tytuł 2"/>
          <p:cNvSpPr>
            <a:spLocks noGrp="1"/>
          </p:cNvSpPr>
          <p:nvPr>
            <p:ph type="title" hasCustomPrompt="1"/>
          </p:nvPr>
        </p:nvSpPr>
        <p:spPr>
          <a:xfrm>
            <a:off x="14593684" y="3337192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27385801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ligth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" name="Obraz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14" y="1395773"/>
            <a:ext cx="3809524" cy="1231746"/>
          </a:xfrm>
          <a:prstGeom prst="rect">
            <a:avLst/>
          </a:prstGeom>
        </p:spPr>
      </p:pic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14614948" y="3979144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85573363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41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/>
          <p:cNvSpPr/>
          <p:nvPr userDrawn="1"/>
        </p:nvSpPr>
        <p:spPr>
          <a:xfrm>
            <a:off x="6535479" y="1201479"/>
            <a:ext cx="11313042" cy="1131304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Shape 45"/>
          <p:cNvSpPr/>
          <p:nvPr userDrawn="1"/>
        </p:nvSpPr>
        <p:spPr>
          <a:xfrm>
            <a:off x="6146800" y="812799"/>
            <a:ext cx="12090400" cy="12090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6622889" y="5220513"/>
            <a:ext cx="11142921" cy="1626854"/>
          </a:xfrm>
          <a:prstGeom prst="rect">
            <a:avLst/>
          </a:prstGeom>
        </p:spPr>
        <p:txBody>
          <a:bodyPr/>
          <a:lstStyle>
            <a:lvl1pPr>
              <a:defRPr sz="8800" b="1" u="none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defRPr>
            </a:lvl1pPr>
          </a:lstStyle>
          <a:p>
            <a:r>
              <a:rPr lang="pl-PL" dirty="0"/>
              <a:t>Nazwa tematu</a:t>
            </a:r>
          </a:p>
        </p:txBody>
      </p:sp>
      <p:sp>
        <p:nvSpPr>
          <p:cNvPr id="6" name="Symbol zastępczy tekstu 10"/>
          <p:cNvSpPr>
            <a:spLocks noGrp="1"/>
          </p:cNvSpPr>
          <p:nvPr>
            <p:ph type="body" sz="quarter" idx="14" hasCustomPrompt="1"/>
          </p:nvPr>
        </p:nvSpPr>
        <p:spPr>
          <a:xfrm>
            <a:off x="9399182" y="7540811"/>
            <a:ext cx="5784112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4800" b="0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951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 dirty="0"/>
          </a:p>
        </p:txBody>
      </p:sp>
      <p:pic>
        <p:nvPicPr>
          <p:cNvPr id="5" name="dropped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518900" y="13042900"/>
            <a:ext cx="1346200" cy="13462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ytuł 1"/>
          <p:cNvSpPr>
            <a:spLocks noGrp="1"/>
          </p:cNvSpPr>
          <p:nvPr>
            <p:ph type="title" hasCustomPrompt="1"/>
          </p:nvPr>
        </p:nvSpPr>
        <p:spPr>
          <a:xfrm>
            <a:off x="2743200" y="730251"/>
            <a:ext cx="18727615" cy="1239226"/>
          </a:xfrm>
          <a:prstGeom prst="rect">
            <a:avLst/>
          </a:prstGeom>
        </p:spPr>
        <p:txBody>
          <a:bodyPr/>
          <a:lstStyle>
            <a:lvl1pPr>
              <a:defRPr lang="pl-PL" sz="8000" u="sng" dirty="0">
                <a:solidFill>
                  <a:srgbClr val="37475D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TITLE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HTML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2127250" y="1458913"/>
            <a:ext cx="19853519" cy="10533062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lang="pl-PL" sz="4400" dirty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377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11988800" y="13208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A4A4A4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1" r:id="rId4"/>
    <p:sldLayoutId id="2147483653" r:id="rId5"/>
    <p:sldLayoutId id="2147483699" r:id="rId6"/>
  </p:sldLayoutIdLst>
  <p:transition spd="med"/>
  <p:hf hdr="0" ftr="0" dt="0"/>
  <p:txStyles>
    <p:titleStyle>
      <a:lvl1pPr algn="ctr" defTabSz="825500">
        <a:defRPr sz="11800">
          <a:latin typeface="+mn-lt"/>
          <a:ea typeface="+mn-ea"/>
          <a:cs typeface="+mn-cs"/>
          <a:sym typeface="Gill Sans"/>
        </a:defRPr>
      </a:lvl1pPr>
      <a:lvl2pPr indent="228600" algn="ctr" defTabSz="825500">
        <a:defRPr sz="11800">
          <a:latin typeface="+mn-lt"/>
          <a:ea typeface="+mn-ea"/>
          <a:cs typeface="+mn-cs"/>
          <a:sym typeface="Gill Sans"/>
        </a:defRPr>
      </a:lvl2pPr>
      <a:lvl3pPr indent="457200" algn="ctr" defTabSz="825500">
        <a:defRPr sz="11800">
          <a:latin typeface="+mn-lt"/>
          <a:ea typeface="+mn-ea"/>
          <a:cs typeface="+mn-cs"/>
          <a:sym typeface="Gill Sans"/>
        </a:defRPr>
      </a:lvl3pPr>
      <a:lvl4pPr indent="685800" algn="ctr" defTabSz="825500">
        <a:defRPr sz="11800">
          <a:latin typeface="+mn-lt"/>
          <a:ea typeface="+mn-ea"/>
          <a:cs typeface="+mn-cs"/>
          <a:sym typeface="Gill Sans"/>
        </a:defRPr>
      </a:lvl4pPr>
      <a:lvl5pPr indent="914400" algn="ctr" defTabSz="825500">
        <a:defRPr sz="11800">
          <a:latin typeface="+mn-lt"/>
          <a:ea typeface="+mn-ea"/>
          <a:cs typeface="+mn-cs"/>
          <a:sym typeface="Gill Sans"/>
        </a:defRPr>
      </a:lvl5pPr>
      <a:lvl6pPr indent="1143000" algn="ctr" defTabSz="825500">
        <a:defRPr sz="11800">
          <a:latin typeface="+mn-lt"/>
          <a:ea typeface="+mn-ea"/>
          <a:cs typeface="+mn-cs"/>
          <a:sym typeface="Gill Sans"/>
        </a:defRPr>
      </a:lvl6pPr>
      <a:lvl7pPr indent="1371600" algn="ctr" defTabSz="825500">
        <a:defRPr sz="11800">
          <a:latin typeface="+mn-lt"/>
          <a:ea typeface="+mn-ea"/>
          <a:cs typeface="+mn-cs"/>
          <a:sym typeface="Gill Sans"/>
        </a:defRPr>
      </a:lvl7pPr>
      <a:lvl8pPr indent="1600200" algn="ctr" defTabSz="825500">
        <a:defRPr sz="11800">
          <a:latin typeface="+mn-lt"/>
          <a:ea typeface="+mn-ea"/>
          <a:cs typeface="+mn-cs"/>
          <a:sym typeface="Gill Sans"/>
        </a:defRPr>
      </a:lvl8pPr>
      <a:lvl9pPr indent="1828800" algn="ctr" defTabSz="825500">
        <a:defRPr sz="118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1pPr>
      <a:lvl2pPr marL="1333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2pPr>
      <a:lvl3pPr marL="1778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3pPr>
      <a:lvl4pPr marL="2222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4pPr>
      <a:lvl5pPr marL="2667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5pPr>
      <a:lvl6pPr marL="30226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6pPr>
      <a:lvl7pPr marL="33782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7pPr>
      <a:lvl8pPr marL="37338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8pPr>
      <a:lvl9pPr marL="40894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32325" y="3093788"/>
            <a:ext cx="21602700" cy="2644087"/>
          </a:xfrm>
        </p:spPr>
        <p:txBody>
          <a:bodyPr/>
          <a:lstStyle/>
          <a:p>
            <a:r>
              <a:rPr lang="pl-PL" dirty="0"/>
              <a:t>Warsztaty IV</a:t>
            </a:r>
            <a:br>
              <a:rPr lang="pl-PL" dirty="0"/>
            </a:br>
            <a:r>
              <a:rPr lang="pl-PL" sz="12000" dirty="0" err="1"/>
              <a:t>Paczkolab</a:t>
            </a:r>
            <a:endParaRPr lang="pl-PL" sz="12000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3"/>
          </p:nvPr>
        </p:nvSpPr>
        <p:spPr>
          <a:xfrm>
            <a:off x="1432325" y="9169925"/>
            <a:ext cx="21561025" cy="1015663"/>
          </a:xfrm>
        </p:spPr>
        <p:txBody>
          <a:bodyPr/>
          <a:lstStyle/>
          <a:p>
            <a:r>
              <a:rPr lang="pl-PL" dirty="0"/>
              <a:t>v</a:t>
            </a:r>
            <a:r>
              <a:rPr lang="pl-PL"/>
              <a:t>.1.4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04379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>
          <a:xfrm>
            <a:off x="11988800" y="12516461"/>
            <a:ext cx="419100" cy="457200"/>
          </a:xfrm>
        </p:spPr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10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38712"/>
            <a:ext cx="21602700" cy="1239226"/>
          </a:xfrm>
        </p:spPr>
        <p:txBody>
          <a:bodyPr/>
          <a:lstStyle/>
          <a:p>
            <a:r>
              <a:rPr lang="pl-PL" dirty="0"/>
              <a:t>Przykład współdziałania</a:t>
            </a:r>
            <a:br>
              <a:rPr lang="pl-PL" dirty="0"/>
            </a:br>
            <a:r>
              <a:rPr lang="pl-PL" dirty="0"/>
              <a:t>serwera REST i </a:t>
            </a:r>
            <a:r>
              <a:rPr lang="pl-PL" dirty="0" err="1"/>
              <a:t>frontendu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390650" y="2566011"/>
            <a:ext cx="10440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408113" y="2850588"/>
            <a:ext cx="2158523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Edycja danych użytkownika</a:t>
            </a:r>
          </a:p>
          <a:p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Użytkownik otwiera stronę główną index.html i wybiera LISTA UŻYTKOWNIKÓW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Spośród wszystkich wpisów wybiera jeden do edycji.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 modyfikacji danych znajdujących się w formularza zostają one zapisane w bazie danych. (Update istniejącego wpisu)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momencie zatwierdzenia wysłania danych w formularzu kod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 pliku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js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view</a:t>
            </a:r>
            <a:r>
              <a:rPr lang="pl-PL" sz="3600" dirty="0">
                <a:solidFill>
                  <a:srgbClr val="50A9A7"/>
                </a:solidFill>
              </a:rPr>
              <a:t>/viewUser.js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„przechwytuje” zdarzenie i za pomocą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Ajax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wysyła zapytanie metodą PUT na adres </a:t>
            </a:r>
            <a:r>
              <a:rPr lang="pl-PL" sz="3600" dirty="0" err="1">
                <a:solidFill>
                  <a:srgbClr val="50A9A7"/>
                </a:solidFill>
              </a:rPr>
              <a:t>router.php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user</a:t>
            </a:r>
            <a:r>
              <a:rPr lang="pl-PL" sz="3600" dirty="0">
                <a:solidFill>
                  <a:srgbClr val="50A9A7"/>
                </a:solidFill>
              </a:rPr>
              <a:t>/id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(zamiast id podstawiany jest numer id edytowanego użytkownika). 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pliku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router.php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znajduje się kod, który z adresu wywołania zapytania pobierze nazwę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klasy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oraz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Dzięki metodzie wywołania (PUT) będzie wiadomo, że wpis w tabeli o nazwie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klasy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 o danym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należy 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zaktualizować nowymi danymi zawartymi w zapytaniu zamiast np. wyświetlić (metoda GET) lub usunąć (metoda DELETE).</a:t>
            </a:r>
          </a:p>
        </p:txBody>
      </p:sp>
      <p:cxnSp>
        <p:nvCxnSpPr>
          <p:cNvPr id="20" name="Łącznik prosty ze strzałką 19"/>
          <p:cNvCxnSpPr>
            <a:cxnSpLocks/>
          </p:cNvCxnSpPr>
          <p:nvPr/>
        </p:nvCxnSpPr>
        <p:spPr>
          <a:xfrm flipV="1">
            <a:off x="20352103" y="7889477"/>
            <a:ext cx="645919" cy="1049000"/>
          </a:xfrm>
          <a:prstGeom prst="straightConnector1">
            <a:avLst/>
          </a:prstGeom>
          <a:ln w="69850"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Łącznik prosty ze strzałką 20"/>
          <p:cNvCxnSpPr>
            <a:cxnSpLocks/>
          </p:cNvCxnSpPr>
          <p:nvPr/>
        </p:nvCxnSpPr>
        <p:spPr>
          <a:xfrm flipH="1" flipV="1">
            <a:off x="22001970" y="7889477"/>
            <a:ext cx="299214" cy="1033670"/>
          </a:xfrm>
          <a:prstGeom prst="straightConnector1">
            <a:avLst/>
          </a:prstGeom>
          <a:ln w="69850"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289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>
          <a:xfrm>
            <a:off x="11988800" y="12744659"/>
            <a:ext cx="419100" cy="457200"/>
          </a:xfrm>
        </p:spPr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11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3223480" y="38712"/>
            <a:ext cx="18727615" cy="1239226"/>
          </a:xfrm>
        </p:spPr>
        <p:txBody>
          <a:bodyPr/>
          <a:lstStyle/>
          <a:p>
            <a:r>
              <a:rPr lang="pl-PL" dirty="0"/>
              <a:t>Przygotowanie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2794209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90650" y="1433424"/>
            <a:ext cx="6211957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3600" b="1" u="none" strike="noStrike" cap="none" normalizeH="0" baseline="0" dirty="0">
                <a:ln>
                  <a:noFill/>
                </a:ln>
                <a:solidFill>
                  <a:srgbClr val="F88266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Zadanie 1.  Przygotowanie</a:t>
            </a:r>
            <a:r>
              <a:rPr kumimoji="0" lang="pl-PL" altLang="pl-PL" sz="3600" b="1" u="none" strike="noStrike" cap="none" normalizeH="0" baseline="0" dirty="0">
                <a:ln>
                  <a:noFill/>
                </a:ln>
                <a:solidFill>
                  <a:srgbClr val="F88266"/>
                </a:solidFill>
                <a:effectLst/>
              </a:rPr>
              <a:t> </a:t>
            </a:r>
          </a:p>
        </p:txBody>
      </p:sp>
      <p:sp>
        <p:nvSpPr>
          <p:cNvPr id="8" name="Prostokąt 7"/>
          <p:cNvSpPr/>
          <p:nvPr/>
        </p:nvSpPr>
        <p:spPr>
          <a:xfrm>
            <a:off x="1390650" y="2789238"/>
            <a:ext cx="10440988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Dobierzcie się w pary.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Osoby w parze piszą na zmianę kod i testy do kodu.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repozytorium do warsztatów znajdują się pliki z wyglądem stron w HTML wraz z plikami Java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Scipt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oraz pliki PHP.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Zapoznajcie się z logiką działania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frontendu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biorąc pod uwagę przykład wyświetlenia wszystkich użytkowników opisany w poprzednim slajdzie.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Zapoznajcie się z plikami PHP w szczególności interfejsem, klasą abstrakcyjną i configiem.</a:t>
            </a:r>
          </a:p>
        </p:txBody>
      </p:sp>
      <p:sp>
        <p:nvSpPr>
          <p:cNvPr id="5" name="Prostokąt 4"/>
          <p:cNvSpPr/>
          <p:nvPr/>
        </p:nvSpPr>
        <p:spPr>
          <a:xfrm>
            <a:off x="12587288" y="2794209"/>
            <a:ext cx="1044098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parze załóżcie jedno repozytorium na GitHub (musi się znajdować na jednym z kont, bez znaczenia na którym).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Dodajcie pliki z otrzymanego repozytorium (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frontend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do nowo utworzonego przez Was.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Podepnijcie swoje nowe projekty do repozytorium i zobaczcie, czy działa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(np. przez dodanie pliku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readme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 GitHubie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ściągnięciu go na oba komputery).</a:t>
            </a:r>
          </a:p>
        </p:txBody>
      </p:sp>
    </p:spTree>
    <p:extLst>
      <p:ext uri="{BB962C8B-B14F-4D97-AF65-F5344CB8AC3E}">
        <p14:creationId xmlns:p14="http://schemas.microsoft.com/office/powerpoint/2010/main" val="9228419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3223480" y="38712"/>
            <a:ext cx="18727615" cy="1239226"/>
          </a:xfrm>
        </p:spPr>
        <p:txBody>
          <a:bodyPr/>
          <a:lstStyle/>
          <a:p>
            <a:r>
              <a:rPr lang="pl-PL" dirty="0"/>
              <a:t>Przygotowanie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rostokąt 8"/>
          <p:cNvSpPr/>
          <p:nvPr/>
        </p:nvSpPr>
        <p:spPr>
          <a:xfrm>
            <a:off x="1390650" y="1387257"/>
            <a:ext cx="10406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Zadanie 2.  Połączenie do bazy danych</a:t>
            </a:r>
          </a:p>
        </p:txBody>
      </p:sp>
      <p:sp>
        <p:nvSpPr>
          <p:cNvPr id="10" name="Prostokąt 9"/>
          <p:cNvSpPr/>
          <p:nvPr/>
        </p:nvSpPr>
        <p:spPr>
          <a:xfrm>
            <a:off x="1390650" y="2789238"/>
            <a:ext cx="1040606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 swoich komputerach uzupełnijcie plik z danymi do połączenia się z bazą danych.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Dane do połączenia każdy powinien trzymać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osobnym pliku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config.php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który nie może się znajdować w repozytorium.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Użyjcie do tego .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gitignore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Upewnijcie się że połączenie jest nawiązane i nie zwraca błędów.</a:t>
            </a:r>
          </a:p>
        </p:txBody>
      </p:sp>
      <p:sp>
        <p:nvSpPr>
          <p:cNvPr id="7" name="Prostokąt 6"/>
          <p:cNvSpPr/>
          <p:nvPr/>
        </p:nvSpPr>
        <p:spPr>
          <a:xfrm>
            <a:off x="15124804" y="2789238"/>
            <a:ext cx="78685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Przed przystąpieniem do wykonywania kolejnych zadań upewnijcie się, że rozumiecie działanie </a:t>
            </a:r>
            <a:r>
              <a:rPr lang="pl-PL" sz="3600" b="1" dirty="0" err="1">
                <a:solidFill>
                  <a:srgbClr val="F88266"/>
                </a:solidFill>
              </a:rPr>
              <a:t>frontendu</a:t>
            </a:r>
            <a:r>
              <a:rPr lang="pl-PL" sz="3600" b="1" dirty="0">
                <a:solidFill>
                  <a:srgbClr val="F88266"/>
                </a:solidFill>
              </a:rPr>
              <a:t> a także interfejsu i klasy abstrakcyjnej.</a:t>
            </a:r>
          </a:p>
          <a:p>
            <a:pPr algn="l"/>
            <a:endParaRPr lang="pl-PL" sz="3600" b="1" dirty="0">
              <a:solidFill>
                <a:srgbClr val="F88266"/>
              </a:solidFill>
            </a:endParaRPr>
          </a:p>
        </p:txBody>
      </p:sp>
      <p:pic>
        <p:nvPicPr>
          <p:cNvPr id="5" name="Grafika 4" descr="Informacj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07900" y="2789238"/>
            <a:ext cx="2816087" cy="28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183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13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2369222" y="-33996"/>
            <a:ext cx="18727615" cy="1239226"/>
          </a:xfrm>
        </p:spPr>
        <p:txBody>
          <a:bodyPr/>
          <a:lstStyle/>
          <a:p>
            <a:r>
              <a:rPr lang="pl-PL" dirty="0"/>
              <a:t>Klasa </a:t>
            </a:r>
            <a:r>
              <a:rPr lang="pl-PL" dirty="0" err="1"/>
              <a:t>Address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rostokąt 5"/>
          <p:cNvSpPr/>
          <p:nvPr/>
        </p:nvSpPr>
        <p:spPr>
          <a:xfrm>
            <a:off x="1293645" y="1471601"/>
            <a:ext cx="10898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Zadanie 3a.  Klasa </a:t>
            </a:r>
            <a:r>
              <a:rPr lang="pl-PL" sz="3600" b="1" dirty="0" err="1">
                <a:solidFill>
                  <a:srgbClr val="F88266"/>
                </a:solidFill>
              </a:rPr>
              <a:t>Address</a:t>
            </a:r>
            <a:r>
              <a:rPr lang="pl-PL" sz="3600" b="1" dirty="0">
                <a:solidFill>
                  <a:srgbClr val="F88266"/>
                </a:solidFill>
              </a:rPr>
              <a:t> (pierwsza osoba)</a:t>
            </a:r>
          </a:p>
        </p:txBody>
      </p:sp>
      <p:sp>
        <p:nvSpPr>
          <p:cNvPr id="8" name="Prostokąt 7"/>
          <p:cNvSpPr/>
          <p:nvPr/>
        </p:nvSpPr>
        <p:spPr>
          <a:xfrm>
            <a:off x="1390650" y="2684063"/>
            <a:ext cx="10406062" cy="1172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Dopisz do pliku z klasą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Address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(w katalogu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class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Address.php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prywatne właściwości:</a:t>
            </a: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city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street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flat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36575" indent="-536575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setery 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getery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nich (do id tylko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geter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Przygotuj tabelę w bazie danych z powyższymi polami.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kod realizujący zadania zgodne z metodami z interfejsu.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kod w pliku routingu, który poprawnie przetworzy zapytania z tabeli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endpointów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korzystając m.in. z metod wcześniej napisanych.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12587288" y="1483734"/>
            <a:ext cx="10898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Zadanie 3b.  Testy do klasy </a:t>
            </a:r>
            <a:r>
              <a:rPr lang="pl-PL" sz="3600" b="1" dirty="0" err="1">
                <a:solidFill>
                  <a:srgbClr val="F88266"/>
                </a:solidFill>
              </a:rPr>
              <a:t>Address</a:t>
            </a:r>
            <a:r>
              <a:rPr lang="pl-PL" sz="3600" b="1" dirty="0">
                <a:solidFill>
                  <a:srgbClr val="F88266"/>
                </a:solidFill>
              </a:rPr>
              <a:t> (druga osoba)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12407900" y="2690553"/>
            <a:ext cx="10585450" cy="951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Przed przystąpieniem do napisania testów napisz kod w pliku routingu, który poprawnie przetworzy zapytania z tabeli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endpointów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 wywoła metody z plików klas.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Wykorzystaj tzw. zaślepki do metod z interfejsu.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Stwórz w katalogu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tests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plik, w którym dodasz wszystkie testy do klasy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Address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mają sprawdzić m.in: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można zapisać nowy adres.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można uaktualnić adres.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można usunąć adres, który istnieje w bazie danych.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można pobrać adres, który istnieje w bazie.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można pobrać wszystkie adresy z bazy za pomocą statycznej metody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loadAll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Dodaj własne testy nie opisane powyżej.</a:t>
            </a:r>
          </a:p>
        </p:txBody>
      </p:sp>
    </p:spTree>
    <p:extLst>
      <p:ext uri="{BB962C8B-B14F-4D97-AF65-F5344CB8AC3E}">
        <p14:creationId xmlns:p14="http://schemas.microsoft.com/office/powerpoint/2010/main" val="10822640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2624992" y="0"/>
            <a:ext cx="18727615" cy="1239226"/>
          </a:xfrm>
        </p:spPr>
        <p:txBody>
          <a:bodyPr/>
          <a:lstStyle/>
          <a:p>
            <a:r>
              <a:rPr lang="pl-PL" dirty="0"/>
              <a:t>Tabela </a:t>
            </a:r>
            <a:r>
              <a:rPr lang="pl-PL" dirty="0" err="1"/>
              <a:t>endpointów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klasa </a:t>
            </a:r>
            <a:r>
              <a:rPr lang="pl-PL" dirty="0" err="1"/>
              <a:t>Address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08" y="4175527"/>
            <a:ext cx="21630483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462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15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2834542" y="38712"/>
            <a:ext cx="18727615" cy="1239226"/>
          </a:xfrm>
        </p:spPr>
        <p:txBody>
          <a:bodyPr/>
          <a:lstStyle/>
          <a:p>
            <a:r>
              <a:rPr lang="pl-PL" dirty="0"/>
              <a:t>Synchronizacja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1493537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Zadanie 4. Synchronizacja</a:t>
            </a:r>
          </a:p>
        </p:txBody>
      </p:sp>
      <p:sp>
        <p:nvSpPr>
          <p:cNvPr id="10" name="Prostokąt 9"/>
          <p:cNvSpPr/>
          <p:nvPr/>
        </p:nvSpPr>
        <p:spPr>
          <a:xfrm>
            <a:off x="1390650" y="2789238"/>
            <a:ext cx="10406062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Wyślijcie swój kod do wspólnego repozytorium.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przypadku wystąpienia konfliktu wspólnie ustalcie sposób rozwiązania i ponownie wyślijcie kod.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Pamiętajcie o modyfikacji swoich baz danych np. poprzez dodanie do repozytorium pliku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dump.sql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Jeżeli ukończysz swoją klasę lub testy wcześniej niż druga osoba, to pomóż jej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pracy.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12587287" y="2789238"/>
            <a:ext cx="1040606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Uruchomcie testy i sprawdźcie czy przechodzą. Jeśli nie to wspólnie przeanalizujcie rozwiązania programistyczne jakie zastosowaliście i usuńcie błędy w kodzie lub w testach.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Następnie do repozytorium dodajcie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fix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(kod naprawiający ten błąd).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 końcu sprawdźcie czy działają strony z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frontendu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dotyczące adresów.</a:t>
            </a:r>
          </a:p>
          <a:p>
            <a:pPr algn="l"/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4962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16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2624992" y="38712"/>
            <a:ext cx="18727615" cy="1239226"/>
          </a:xfrm>
        </p:spPr>
        <p:txBody>
          <a:bodyPr/>
          <a:lstStyle/>
          <a:p>
            <a:r>
              <a:rPr lang="pl-PL" dirty="0"/>
              <a:t>Klasa User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1419628"/>
            <a:ext cx="10598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Zadanie 5a.  Klasa użytkownika (druga osoba)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1465794"/>
            <a:ext cx="10406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Zadanie 5b.  Testy do klasy użytkownika (pierwsza osoba)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90650" y="2789238"/>
            <a:ext cx="10359601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Dopisz do klasy reprezentującej użytkownika o nazwie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 katalogu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class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User.php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prywatne właściwości:</a:t>
            </a: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address_id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surname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credits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password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setery 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getery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nich (do id tylko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geter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Przygotuj tabelę w bazie danych z powyższymi polami. Pole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address_id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jest kluczem zewnętrznym do tabeli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Address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kolumny id.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kod realizujący zadania zgodne z do metod z interfejsu.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kod w pliku routingu, który poprawnie przetworzy zapytania z tabeli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endpointów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korzystając m.in. z metod interfejsu.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12497594" y="2853979"/>
            <a:ext cx="10585450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Przed przystąpieniem do napisania testów napisz kod w pliku routingu, który poprawnie przetworzy zapytania URL (tabela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endpointów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Wywoła metody z plików klas.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Wykorzystaj tzw. zaślepki do metod z interfejsu.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Stwórz w katalogu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tests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plik, w którym dodasz wszystkie testy do klasy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mają sprawdzić m.in: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udało się zapisać nowego użytkownika do bazy danych.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można uaktualnić dane użytkownika.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można usunąć użytkownika, który istnieje w bazie danych.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można pobrać dane użytkownika, który istnieje w bazie.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można pobrać wszystkich użytkowników za pomocą statycznej metody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loadAll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Dodaj własne testy nie opisane powyżej.</a:t>
            </a:r>
          </a:p>
        </p:txBody>
      </p:sp>
    </p:spTree>
    <p:extLst>
      <p:ext uri="{BB962C8B-B14F-4D97-AF65-F5344CB8AC3E}">
        <p14:creationId xmlns:p14="http://schemas.microsoft.com/office/powerpoint/2010/main" val="18308713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17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2764886" y="38712"/>
            <a:ext cx="18727615" cy="1239226"/>
          </a:xfrm>
        </p:spPr>
        <p:txBody>
          <a:bodyPr/>
          <a:lstStyle/>
          <a:p>
            <a:r>
              <a:rPr lang="pl-PL" dirty="0"/>
              <a:t>Tabela </a:t>
            </a:r>
            <a:r>
              <a:rPr lang="pl-PL" dirty="0" err="1"/>
              <a:t>endpointów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klasa User</a:t>
            </a:r>
            <a:br>
              <a:rPr lang="pl-PL" dirty="0"/>
            </a:b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7612072" y="2099541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lang="pl-PL" sz="3600" b="1" dirty="0">
              <a:solidFill>
                <a:srgbClr val="F88266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57448"/>
            <a:ext cx="21624386" cy="53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7129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18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2834542" y="38712"/>
            <a:ext cx="18727615" cy="1239226"/>
          </a:xfrm>
        </p:spPr>
        <p:txBody>
          <a:bodyPr/>
          <a:lstStyle/>
          <a:p>
            <a:r>
              <a:rPr lang="pl-PL" dirty="0"/>
              <a:t>Synchronizacja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1493537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Zadanie 6. Synchronizacja</a:t>
            </a:r>
          </a:p>
        </p:txBody>
      </p:sp>
      <p:sp>
        <p:nvSpPr>
          <p:cNvPr id="10" name="Prostokąt 9"/>
          <p:cNvSpPr/>
          <p:nvPr/>
        </p:nvSpPr>
        <p:spPr>
          <a:xfrm>
            <a:off x="1390650" y="2789238"/>
            <a:ext cx="10406062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Wyślijcie swój kod do wspólnego repozytorium.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przypadku wystąpienia konfliktu wspólnie ustalcie sposób rozwiązania i ponownie wyślijcie kod.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Pamiętajcie o modyfikacji swoich baz danych np. poprzez dodanie do repozytorium pliku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dump.sql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Jeżeli ukończysz swoją klasę lub testy wcześniej niż druga osoba, to pomóż jej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pracy.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12587287" y="2789238"/>
            <a:ext cx="1040606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Uruchomcie testy i sprawdźcie czy przechodzą. Jeśli nie to wspólnie przeanalizujcie rozwiązania programistyczne jakie zastosowaliście i usuńcie błędy w kodzie lub w testach.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Następnie do repozytorium dodajcie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fix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(kod naprawiający ten błąd).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 końcu sprawdźcie czy działają strony z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frontendu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dotyczące adresów.</a:t>
            </a:r>
          </a:p>
          <a:p>
            <a:pPr algn="l"/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46314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>
          <a:xfrm>
            <a:off x="11988800" y="13258800"/>
            <a:ext cx="419100" cy="457200"/>
          </a:xfrm>
        </p:spPr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19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2743200" y="38712"/>
            <a:ext cx="18727615" cy="1239226"/>
          </a:xfrm>
        </p:spPr>
        <p:txBody>
          <a:bodyPr/>
          <a:lstStyle/>
          <a:p>
            <a:r>
              <a:rPr lang="pl-PL" dirty="0"/>
              <a:t>Klasa Parcel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2566011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2479338" y="1455824"/>
            <a:ext cx="11008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Zadanie 7b. Testy do klasy Parcel (druga osoba)  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90650" y="2701904"/>
            <a:ext cx="10833190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Dopisz do klasy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Parcel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prywatne właściwości:</a:t>
            </a: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address_id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size_id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user_id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setery 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getery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nich (do id tylko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geter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Przygotuj tabelę w bazie danych z powyższymi polami. Pola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address_id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size_id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oraz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user_id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są  kluczami zewnętrznymi.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kod realizujący zadania zgodne z założeniami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active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record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klasy.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kod w pliku routingu, który poprawnie przetworzy zapytania z tabeli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endpointów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korzystając m.in. z metod interfejsu.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spc="-3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390650" y="1455824"/>
            <a:ext cx="9700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Zadanie 7a. Klasa Parcel (pierwsza osoba)  </a:t>
            </a:r>
          </a:p>
        </p:txBody>
      </p:sp>
      <p:sp>
        <p:nvSpPr>
          <p:cNvPr id="9" name="Prostokąt 8"/>
          <p:cNvSpPr/>
          <p:nvPr/>
        </p:nvSpPr>
        <p:spPr>
          <a:xfrm>
            <a:off x="12407900" y="2701904"/>
            <a:ext cx="10381999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Przed przystąpieniem do napisania testów napisz kod w pliku routingu, który wywoła metody z plików klas.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Wykorzystaj tzw. zaślepki do metod z interfejsu.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Stwórz odpowiedni plik z testami.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testy, które sprawdzą zapis, update i wczytanie wszystkich wpisów z bazy danych dotyczących paczek czyli dokładnie tak jak poprzednio.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Rozwiń testy o sprawdzenie relacji czyli: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możliwy jest zapis podając nie istniejące id adresu, id rozmiaru i/lub id użytkownika.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można usunąć adres, rozmiar i/lub użytkownika z bazy danych jeśli istnieje wpis o paczce </a:t>
            </a:r>
          </a:p>
        </p:txBody>
      </p:sp>
      <p:sp>
        <p:nvSpPr>
          <p:cNvPr id="10" name="Prostokąt 9"/>
          <p:cNvSpPr/>
          <p:nvPr/>
        </p:nvSpPr>
        <p:spPr>
          <a:xfrm>
            <a:off x="1422490" y="12321600"/>
            <a:ext cx="2160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200" b="1" dirty="0">
                <a:solidFill>
                  <a:srgbClr val="F88266"/>
                </a:solidFill>
              </a:rPr>
              <a:t>Po skończeniu wykonajcie procedurę synchronizacji. </a:t>
            </a:r>
            <a:endParaRPr lang="pl-PL" sz="3200" dirty="0">
              <a:solidFill>
                <a:srgbClr val="F88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771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2796351" y="0"/>
            <a:ext cx="18727615" cy="1239226"/>
          </a:xfrm>
        </p:spPr>
        <p:txBody>
          <a:bodyPr/>
          <a:lstStyle/>
          <a:p>
            <a:r>
              <a:rPr lang="pl-PL" dirty="0"/>
              <a:t>Cel warsztatów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2789238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55723" y="2789238"/>
            <a:ext cx="1044098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Celem warsztatów jest napisanie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backendu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aplikacji do nadawania paczek.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Zadaniem tego kodu jest połącznie plików   wyglądu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frontend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 bazą danych wykorzystując API REST oraz wzorca Active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Record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Pliki z wyglądem aplikacji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frontend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są już gotowe i znajdują się w repozytorium do warsztatów.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8" y="2789238"/>
            <a:ext cx="1040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Projekt ma być napisany obiektowo.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każdej z klas mają być napisane testy.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Projekt jest grupowy (zespoły dwuosobowe).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Osoby równolegle piszą klasy i testy do tych klas a kod wysyłają na zdalne repozytorium tym samym synchronizując swoją pracę.</a:t>
            </a:r>
          </a:p>
        </p:txBody>
      </p:sp>
    </p:spTree>
    <p:extLst>
      <p:ext uri="{BB962C8B-B14F-4D97-AF65-F5344CB8AC3E}">
        <p14:creationId xmlns:p14="http://schemas.microsoft.com/office/powerpoint/2010/main" val="5951933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20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0"/>
            <a:ext cx="21602700" cy="1239226"/>
          </a:xfrm>
        </p:spPr>
        <p:txBody>
          <a:bodyPr/>
          <a:lstStyle/>
          <a:p>
            <a:r>
              <a:rPr lang="pl-PL" dirty="0"/>
              <a:t>Tabela </a:t>
            </a:r>
            <a:r>
              <a:rPr lang="pl-PL" dirty="0" err="1"/>
              <a:t>endpointów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klasa Parcel</a:t>
            </a:r>
            <a:br>
              <a:rPr lang="pl-PL" dirty="0"/>
            </a:b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390650" y="2527299"/>
            <a:ext cx="10440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Shape 60"/>
          <p:cNvGraphicFramePr/>
          <p:nvPr>
            <p:extLst>
              <p:ext uri="{D42A27DB-BD31-4B8C-83A1-F6EECF244321}">
                <p14:modId xmlns:p14="http://schemas.microsoft.com/office/powerpoint/2010/main" val="907302571"/>
              </p:ext>
            </p:extLst>
          </p:nvPr>
        </p:nvGraphicFramePr>
        <p:xfrm>
          <a:off x="1397000" y="4461703"/>
          <a:ext cx="21602700" cy="534085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33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u="none" strike="noStrike" cap="none" dirty="0"/>
                        <a:t>Metoda HTTP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ADRES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CO ROBI?</a:t>
                      </a: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GET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 err="1"/>
                        <a:t>router.php</a:t>
                      </a:r>
                      <a:r>
                        <a:rPr lang="pl-PL" sz="3200" dirty="0"/>
                        <a:t>/parcel/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Wyświetla listę wszystkich paczek w formacie </a:t>
                      </a:r>
                      <a:r>
                        <a:rPr lang="pl-PL" sz="3200" dirty="0" err="1"/>
                        <a:t>json</a:t>
                      </a:r>
                      <a:r>
                        <a:rPr lang="pl-PL" sz="3200" dirty="0"/>
                        <a:t>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3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POST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 err="1"/>
                        <a:t>router.php</a:t>
                      </a:r>
                      <a:r>
                        <a:rPr lang="pl-PL" sz="3200" dirty="0"/>
                        <a:t>/parcel/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Tworzy nową paczkę na podstawie danych przekazanych z formularza i zapisuje do bazy danych.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/>
                        <a:t>GET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 err="1"/>
                        <a:t>router.php</a:t>
                      </a:r>
                      <a:r>
                        <a:rPr lang="pl-PL" sz="3200" dirty="0"/>
                        <a:t>/parcel/id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Wyświetla informacje o paczce o podanym id.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/>
                        <a:t>PUT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 err="1"/>
                        <a:t>router.php</a:t>
                      </a:r>
                      <a:r>
                        <a:rPr lang="pl-PL" sz="3200" dirty="0"/>
                        <a:t>/parcel/id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Zmienia informacje o paczce o podanym id.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DELETE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 err="1"/>
                        <a:t>router.php</a:t>
                      </a:r>
                      <a:r>
                        <a:rPr lang="pl-PL" sz="3200" dirty="0"/>
                        <a:t>/parcel/id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Usuwa paczkę o podanym id z bazy danych.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062798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21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2815389" y="0"/>
            <a:ext cx="18727615" cy="1239226"/>
          </a:xfrm>
        </p:spPr>
        <p:txBody>
          <a:bodyPr/>
          <a:lstStyle/>
          <a:p>
            <a:r>
              <a:rPr lang="pl-PL" dirty="0"/>
              <a:t>Klasa </a:t>
            </a:r>
            <a:r>
              <a:rPr lang="pl-PL" dirty="0" err="1"/>
              <a:t>Size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232348" y="2527299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rostokąt 5"/>
          <p:cNvSpPr/>
          <p:nvPr/>
        </p:nvSpPr>
        <p:spPr>
          <a:xfrm>
            <a:off x="1383326" y="1479510"/>
            <a:ext cx="10898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Zadanie 8a.  Klasa </a:t>
            </a:r>
            <a:r>
              <a:rPr lang="pl-PL" sz="3600" b="1" dirty="0" err="1">
                <a:solidFill>
                  <a:srgbClr val="F88266"/>
                </a:solidFill>
              </a:rPr>
              <a:t>Size</a:t>
            </a:r>
            <a:r>
              <a:rPr lang="pl-PL" sz="3600" b="1" dirty="0">
                <a:solidFill>
                  <a:srgbClr val="F88266"/>
                </a:solidFill>
              </a:rPr>
              <a:t> (druga osoba)</a:t>
            </a:r>
          </a:p>
        </p:txBody>
      </p:sp>
      <p:sp>
        <p:nvSpPr>
          <p:cNvPr id="8" name="Prostokąt 7"/>
          <p:cNvSpPr/>
          <p:nvPr/>
        </p:nvSpPr>
        <p:spPr>
          <a:xfrm>
            <a:off x="1390650" y="2789238"/>
            <a:ext cx="10406062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Dopisz do klasy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Size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prywatne właściwości:</a:t>
            </a: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size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l">
              <a:buFont typeface="Wingdings" panose="05000000000000000000" pitchFamily="2" charset="2"/>
              <a:buChar char="§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price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setery 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getery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nich (do id tylko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geter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Przygotuj tabelę w bazie danych z powyższymi polami.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kod realizujący zadania zgodne z założeniami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active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record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klasy.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kod w pliku routingu, który poprawnie przetworzy zapytania z tabeli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endpointów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12479338" y="1486851"/>
            <a:ext cx="10898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Zadanie 8a.  Klasa </a:t>
            </a:r>
            <a:r>
              <a:rPr lang="pl-PL" sz="3600" b="1" dirty="0" err="1">
                <a:solidFill>
                  <a:srgbClr val="F88266"/>
                </a:solidFill>
              </a:rPr>
              <a:t>Size</a:t>
            </a:r>
            <a:r>
              <a:rPr lang="pl-PL" sz="3600" b="1" dirty="0">
                <a:solidFill>
                  <a:srgbClr val="F88266"/>
                </a:solidFill>
              </a:rPr>
              <a:t> (pierwsza osoba)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12527628" y="2789238"/>
            <a:ext cx="1038199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Przed przystąpieniem do napisania testów napisz kod w pliku routingu, który wywoła metody z plików klas.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Wykorzystaj tzw. zaślepki do metod z interfejsu.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Napisz testy, które sprawdzą: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Zapis nowego rozmiaru.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Uaktualnienie danych rozmiaru.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Usunięcie rozmiaru z bazy danych.</a:t>
            </a:r>
          </a:p>
          <a:p>
            <a:pPr marL="742950" indent="-742950" algn="l">
              <a:buAutoNum type="alphaLcParenR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Usunięcie rozmiaru w przypadku gdy znajduje się powiązana z nią paczka.</a:t>
            </a:r>
          </a:p>
          <a:p>
            <a:pPr marL="742950" indent="-742950" algn="l">
              <a:buAutoNum type="alphaLcParenR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6593681" y="12321385"/>
            <a:ext cx="108083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200" b="1" dirty="0">
                <a:solidFill>
                  <a:srgbClr val="F88266"/>
                </a:solidFill>
              </a:rPr>
              <a:t>Po skończeniu wykonajcie procedurę synchronizacji</a:t>
            </a:r>
            <a:endParaRPr lang="pl-PL" sz="3200" dirty="0">
              <a:solidFill>
                <a:srgbClr val="F88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3245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730251"/>
            <a:ext cx="21602700" cy="1239226"/>
          </a:xfrm>
        </p:spPr>
        <p:txBody>
          <a:bodyPr/>
          <a:lstStyle/>
          <a:p>
            <a:r>
              <a:rPr lang="pl-PL" dirty="0"/>
              <a:t>Tabela </a:t>
            </a:r>
            <a:r>
              <a:rPr lang="pl-PL" dirty="0" err="1"/>
              <a:t>endpointów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klasa </a:t>
            </a:r>
            <a:r>
              <a:rPr lang="pl-PL" dirty="0" err="1"/>
              <a:t>Size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390650" y="3257550"/>
            <a:ext cx="10440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Shape 60"/>
          <p:cNvGraphicFramePr/>
          <p:nvPr>
            <p:extLst>
              <p:ext uri="{D42A27DB-BD31-4B8C-83A1-F6EECF244321}">
                <p14:modId xmlns:p14="http://schemas.microsoft.com/office/powerpoint/2010/main" val="137380779"/>
              </p:ext>
            </p:extLst>
          </p:nvPr>
        </p:nvGraphicFramePr>
        <p:xfrm>
          <a:off x="1397000" y="4187572"/>
          <a:ext cx="21602700" cy="534085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33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u="none" strike="noStrike" cap="none" dirty="0"/>
                        <a:t>Metoda HTTP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ADRES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CO ROBI?</a:t>
                      </a: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GET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 err="1"/>
                        <a:t>router.php</a:t>
                      </a:r>
                      <a:r>
                        <a:rPr lang="pl-PL" sz="3200" dirty="0"/>
                        <a:t>/</a:t>
                      </a:r>
                      <a:r>
                        <a:rPr lang="pl-PL" sz="3200" dirty="0" err="1"/>
                        <a:t>size</a:t>
                      </a:r>
                      <a:r>
                        <a:rPr lang="pl-PL" sz="3200" dirty="0"/>
                        <a:t>/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Wyświetla listę wszystkich rozmiarów w formacie </a:t>
                      </a:r>
                      <a:r>
                        <a:rPr lang="pl-PL" sz="3200" dirty="0" err="1"/>
                        <a:t>json</a:t>
                      </a:r>
                      <a:r>
                        <a:rPr lang="pl-PL" sz="3200" dirty="0"/>
                        <a:t>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3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POST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 err="1"/>
                        <a:t>router.php</a:t>
                      </a:r>
                      <a:r>
                        <a:rPr lang="pl-PL" sz="3200" dirty="0"/>
                        <a:t>/</a:t>
                      </a:r>
                      <a:r>
                        <a:rPr lang="pl-PL" sz="3200" dirty="0" err="1"/>
                        <a:t>size</a:t>
                      </a:r>
                      <a:r>
                        <a:rPr lang="pl-PL" sz="3200" dirty="0"/>
                        <a:t>/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Tworzy nowy rozmiar na podstawie danych przekazanych z formularza i zapisuje do bazy danych.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/>
                        <a:t>GET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 err="1"/>
                        <a:t>router.php</a:t>
                      </a:r>
                      <a:r>
                        <a:rPr lang="pl-PL" sz="3200" dirty="0"/>
                        <a:t>/</a:t>
                      </a:r>
                      <a:r>
                        <a:rPr lang="pl-PL" sz="3200" dirty="0" err="1"/>
                        <a:t>size</a:t>
                      </a:r>
                      <a:r>
                        <a:rPr lang="pl-PL" sz="3200" dirty="0"/>
                        <a:t>/id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Wyświetla informacje o rozmiarze o podanym id.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/>
                        <a:t>PUT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 err="1"/>
                        <a:t>router.php</a:t>
                      </a:r>
                      <a:r>
                        <a:rPr lang="pl-PL" sz="3200" dirty="0"/>
                        <a:t>/</a:t>
                      </a:r>
                      <a:r>
                        <a:rPr lang="pl-PL" sz="3200" dirty="0" err="1"/>
                        <a:t>size</a:t>
                      </a:r>
                      <a:r>
                        <a:rPr lang="pl-PL" sz="3200" dirty="0"/>
                        <a:t>/id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Zmienia informacje o rozmiarze o podanym id.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DELETE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 err="1"/>
                        <a:t>router.php</a:t>
                      </a:r>
                      <a:r>
                        <a:rPr lang="pl-PL" sz="3200" dirty="0"/>
                        <a:t>/</a:t>
                      </a:r>
                      <a:r>
                        <a:rPr lang="pl-PL" sz="3200" dirty="0" err="1"/>
                        <a:t>size</a:t>
                      </a:r>
                      <a:r>
                        <a:rPr lang="pl-PL" sz="3200" dirty="0"/>
                        <a:t>/id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l-PL" sz="3200" dirty="0"/>
                        <a:t>Usuwa rozmiar o podanym id z bazy danych.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3181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23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Epilog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1044098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Pod koniec pamiętajcie o tym, żeby osoba, która nie ma repozytorium, zrobiła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fork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 swoje konto GitHuba.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Dzięki temu będzie miała takie samo repozytorium u siebie.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Osoba, która to zrobi, musi też pamiętać </a:t>
            </a:r>
            <a:b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 zmianie adresu </a:t>
            </a:r>
            <a:r>
              <a:rPr lang="pl-PL" sz="3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origin</a:t>
            </a: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w swoim repozytorium, dzięki temu będzie </a:t>
            </a:r>
            <a:r>
              <a:rPr lang="pl-PL" sz="3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commitować</a:t>
            </a: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do repozytorium swojego, a nie do koleżanki lub kolegi.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 razie problemów poproście wykładowcę.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3617913"/>
            <a:ext cx="10406062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Warsztat można już samodzielnie rozwinąć o dodatkowe funkcje jak np.:</a:t>
            </a:r>
          </a:p>
          <a:p>
            <a:pPr marL="571500" lvl="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71500" lvl="0" indent="-571500" algn="l">
              <a:buFontTx/>
              <a:buChar char="-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Logowanie z użyciem hasła. Użytkownik może wtedy pracować tylko na własnych danych.</a:t>
            </a:r>
          </a:p>
          <a:p>
            <a:pPr marL="571500" lvl="0" indent="-571500" algn="l">
              <a:buFontTx/>
              <a:buChar char="-"/>
            </a:pP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71500" lvl="0" indent="-571500" algn="l">
              <a:buFontTx/>
              <a:buChar char="-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Płatności kredytami za nadanie paczki. Użytkownik może nadać paczkę jeśli ma wystarczającą ilość kredytów. Po nadaniu paczki ilość jest automatycznie odejmowana z ogólnej puli.</a:t>
            </a:r>
          </a:p>
          <a:p>
            <a:pPr marL="571500" lvl="0" indent="-571500" algn="l">
              <a:buFontTx/>
              <a:buChar char="-"/>
            </a:pP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71500" lvl="0" indent="-571500" algn="l">
              <a:buFontTx/>
              <a:buChar char="-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Dodać obsługę błędów z użyciem kodów odpowiedzi HTTP oraz prezentacji ich na </a:t>
            </a:r>
            <a:r>
              <a:rPr lang="pl-PL" sz="3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frontendzie</a:t>
            </a: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742950" lvl="0" indent="-742950" algn="l">
              <a:buAutoNum type="alphaLcParenR"/>
            </a:pP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80378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58809" y="38712"/>
            <a:ext cx="21602700" cy="1239226"/>
          </a:xfrm>
        </p:spPr>
        <p:txBody>
          <a:bodyPr/>
          <a:lstStyle/>
          <a:p>
            <a:r>
              <a:rPr lang="pl-PL" dirty="0"/>
              <a:t>Strony wyglądu </a:t>
            </a:r>
            <a:br>
              <a:rPr lang="pl-PL" dirty="0"/>
            </a:br>
            <a:r>
              <a:rPr lang="pl-PL" dirty="0" err="1"/>
              <a:t>frontend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2789238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2789238"/>
            <a:ext cx="10440988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Główna</a:t>
            </a:r>
            <a:r>
              <a:rPr lang="pl-PL" sz="3600" dirty="0">
                <a:solidFill>
                  <a:srgbClr val="50A9A7"/>
                </a:solidFill>
              </a:rPr>
              <a:t> /</a:t>
            </a:r>
            <a:r>
              <a:rPr lang="pl-PL" sz="3600" b="1" dirty="0">
                <a:solidFill>
                  <a:srgbClr val="50A9A7"/>
                </a:solidFill>
              </a:rPr>
              <a:t>index.html</a:t>
            </a:r>
          </a:p>
          <a:p>
            <a:pPr algn="l"/>
            <a:endParaRPr lang="pl-PL" sz="3600" b="1" dirty="0">
              <a:solidFill>
                <a:srgbClr val="50A9A7"/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Zawiera listę linków do stron aplikacji, które służą do realizacji wszystkich funkcji.</a:t>
            </a:r>
          </a:p>
          <a:p>
            <a:pPr algn="l"/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Podstrony zawierające listy:</a:t>
            </a:r>
          </a:p>
          <a:p>
            <a:pPr algn="l"/>
            <a:endParaRPr lang="pl-PL" sz="3600" dirty="0">
              <a:solidFill>
                <a:srgbClr val="50A9A7"/>
              </a:solidFill>
            </a:endParaRPr>
          </a:p>
          <a:p>
            <a:pPr marL="571500" indent="-571500" algn="l">
              <a:buFontTx/>
              <a:buChar char="-"/>
            </a:pPr>
            <a:r>
              <a:rPr lang="pl-PL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użytkowników</a:t>
            </a:r>
            <a:r>
              <a:rPr lang="pl-PL" sz="3600" dirty="0">
                <a:solidFill>
                  <a:srgbClr val="50A9A7"/>
                </a:solidFill>
              </a:rPr>
              <a:t> 	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view</a:t>
            </a:r>
            <a:r>
              <a:rPr lang="pl-PL" sz="3600" dirty="0">
                <a:solidFill>
                  <a:srgbClr val="50A9A7"/>
                </a:solidFill>
              </a:rPr>
              <a:t>/user.html </a:t>
            </a:r>
          </a:p>
          <a:p>
            <a:pPr marL="571500" indent="-571500" algn="l">
              <a:buFontTx/>
              <a:buChar char="-"/>
            </a:pPr>
            <a:r>
              <a:rPr lang="pl-PL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adresów</a:t>
            </a:r>
            <a:r>
              <a:rPr lang="pl-PL" sz="3600" dirty="0">
                <a:solidFill>
                  <a:srgbClr val="50A9A7"/>
                </a:solidFill>
              </a:rPr>
              <a:t> 			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view</a:t>
            </a:r>
            <a:r>
              <a:rPr lang="pl-PL" sz="3600" dirty="0">
                <a:solidFill>
                  <a:srgbClr val="50A9A7"/>
                </a:solidFill>
              </a:rPr>
              <a:t>/address.html</a:t>
            </a:r>
          </a:p>
          <a:p>
            <a:pPr marL="571500" indent="-571500" algn="l">
              <a:buFontTx/>
              <a:buChar char="-"/>
            </a:pPr>
            <a:r>
              <a:rPr lang="pl-PL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paczek</a:t>
            </a:r>
            <a:r>
              <a:rPr lang="pl-PL" sz="3600" dirty="0">
                <a:solidFill>
                  <a:srgbClr val="50A9A7"/>
                </a:solidFill>
              </a:rPr>
              <a:t> 			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view</a:t>
            </a:r>
            <a:r>
              <a:rPr lang="pl-PL" sz="3600" dirty="0">
                <a:solidFill>
                  <a:srgbClr val="50A9A7"/>
                </a:solidFill>
              </a:rPr>
              <a:t>/parcel.html</a:t>
            </a:r>
          </a:p>
          <a:p>
            <a:pPr marL="571500" indent="-571500" algn="l">
              <a:buFontTx/>
              <a:buChar char="-"/>
            </a:pPr>
            <a:r>
              <a:rPr lang="pl-PL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rozmiarów</a:t>
            </a:r>
            <a:r>
              <a:rPr lang="pl-PL" sz="3600" dirty="0">
                <a:solidFill>
                  <a:srgbClr val="50A9A7"/>
                </a:solidFill>
              </a:rPr>
              <a:t> 		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view</a:t>
            </a:r>
            <a:r>
              <a:rPr lang="pl-PL" sz="3600" dirty="0">
                <a:solidFill>
                  <a:srgbClr val="50A9A7"/>
                </a:solidFill>
              </a:rPr>
              <a:t>/size.html</a:t>
            </a:r>
          </a:p>
          <a:p>
            <a:pPr marL="571500" indent="-571500" algn="l">
              <a:buFontTx/>
              <a:buChar char="-"/>
            </a:pPr>
            <a:endParaRPr lang="pl-PL" sz="3600" dirty="0">
              <a:solidFill>
                <a:srgbClr val="50A9A7"/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Pliki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zawierają formularze z danymi poszczególnych wpisów w bazie umożliwiające również aktualizację i usunięcie.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479338" y="2789238"/>
            <a:ext cx="1040606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Podstrony umożliwiające dodanie wpisów:</a:t>
            </a:r>
          </a:p>
          <a:p>
            <a:pPr algn="l"/>
            <a:endParaRPr lang="pl-PL" sz="3600" dirty="0">
              <a:solidFill>
                <a:srgbClr val="50A9A7"/>
              </a:solidFill>
            </a:endParaRPr>
          </a:p>
          <a:p>
            <a:pPr marL="571500" indent="-571500" algn="l">
              <a:buFontTx/>
              <a:buChar char="-"/>
            </a:pPr>
            <a:r>
              <a:rPr lang="pl-PL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użytkowników</a:t>
            </a:r>
            <a:r>
              <a:rPr lang="pl-PL" sz="3600" dirty="0">
                <a:solidFill>
                  <a:srgbClr val="50A9A7"/>
                </a:solidFill>
              </a:rPr>
              <a:t> 	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add</a:t>
            </a:r>
            <a:r>
              <a:rPr lang="pl-PL" sz="3600" dirty="0">
                <a:solidFill>
                  <a:srgbClr val="50A9A7"/>
                </a:solidFill>
              </a:rPr>
              <a:t>/user.html </a:t>
            </a:r>
          </a:p>
          <a:p>
            <a:pPr marL="571500" indent="-571500" algn="l">
              <a:buFontTx/>
              <a:buChar char="-"/>
            </a:pPr>
            <a:r>
              <a:rPr lang="pl-PL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adresów</a:t>
            </a:r>
            <a:r>
              <a:rPr lang="pl-PL" sz="3600" dirty="0">
                <a:solidFill>
                  <a:srgbClr val="50A9A7"/>
                </a:solidFill>
              </a:rPr>
              <a:t> 			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add</a:t>
            </a:r>
            <a:r>
              <a:rPr lang="pl-PL" sz="3600" dirty="0">
                <a:solidFill>
                  <a:srgbClr val="50A9A7"/>
                </a:solidFill>
              </a:rPr>
              <a:t>/address.html</a:t>
            </a:r>
          </a:p>
          <a:p>
            <a:pPr marL="571500" indent="-571500" algn="l">
              <a:buFontTx/>
              <a:buChar char="-"/>
            </a:pPr>
            <a:r>
              <a:rPr lang="pl-PL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paczek</a:t>
            </a:r>
            <a:r>
              <a:rPr lang="pl-PL" sz="3600" dirty="0">
                <a:solidFill>
                  <a:srgbClr val="50A9A7"/>
                </a:solidFill>
              </a:rPr>
              <a:t> 			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add</a:t>
            </a:r>
            <a:r>
              <a:rPr lang="pl-PL" sz="3600" dirty="0">
                <a:solidFill>
                  <a:srgbClr val="50A9A7"/>
                </a:solidFill>
              </a:rPr>
              <a:t>/parcel.html</a:t>
            </a:r>
          </a:p>
          <a:p>
            <a:pPr marL="571500" indent="-571500" algn="l">
              <a:buFontTx/>
              <a:buChar char="-"/>
            </a:pPr>
            <a:r>
              <a:rPr lang="pl-PL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rozmiarów</a:t>
            </a:r>
            <a:r>
              <a:rPr lang="pl-PL" sz="3600" dirty="0">
                <a:solidFill>
                  <a:srgbClr val="50A9A7"/>
                </a:solidFill>
              </a:rPr>
              <a:t> 		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add</a:t>
            </a:r>
            <a:r>
              <a:rPr lang="pl-PL" sz="3600" dirty="0">
                <a:solidFill>
                  <a:srgbClr val="50A9A7"/>
                </a:solidFill>
              </a:rPr>
              <a:t>/size.html</a:t>
            </a:r>
          </a:p>
          <a:p>
            <a:pPr marL="571500" indent="-571500" algn="l">
              <a:buFontTx/>
              <a:buChar char="-"/>
            </a:pPr>
            <a:endParaRPr lang="pl-PL" sz="3600" dirty="0">
              <a:solidFill>
                <a:srgbClr val="50A9A7"/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W/w strony zawierają formularze umożliwiające dodanie nowych wpisów do bazy danych.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Pliki z katalogu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znajdują się w udostępnionym repozytorium do warsztatu.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Opis działania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frontendu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znajduje się na następnym slajdzie.</a:t>
            </a:r>
          </a:p>
        </p:txBody>
      </p:sp>
    </p:spTree>
    <p:extLst>
      <p:ext uri="{BB962C8B-B14F-4D97-AF65-F5344CB8AC3E}">
        <p14:creationId xmlns:p14="http://schemas.microsoft.com/office/powerpoint/2010/main" val="26638395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38712"/>
            <a:ext cx="21602700" cy="1239226"/>
          </a:xfrm>
        </p:spPr>
        <p:txBody>
          <a:bodyPr/>
          <a:lstStyle/>
          <a:p>
            <a:r>
              <a:rPr lang="pl-PL" dirty="0"/>
              <a:t>Opis działania </a:t>
            </a:r>
            <a:r>
              <a:rPr lang="pl-PL" dirty="0" err="1"/>
              <a:t>frontend’u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2782213"/>
            <a:ext cx="1044098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każdego pliku HTML dołączony jest plik z kodem w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script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Pliki te mieszczą się w katalogu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js</a:t>
            </a:r>
            <a:r>
              <a:rPr lang="pl-PL" sz="3600" dirty="0">
                <a:solidFill>
                  <a:srgbClr val="50A9A7"/>
                </a:solidFill>
              </a:rPr>
              <a:t> 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Głównym zadaniem dołączonego kodu jest przechwycenie zdarzenia z formularza i wysłanie danych pod odpowiedni adres REST zwany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endpointem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Lista adresów wraz z opisem znajduje się w dalszej części prezentacji.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52361" y="2782213"/>
            <a:ext cx="10406062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Pliki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script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wykorzystują asynchroniczną komunikację z serwerem AJAX czyli bez przeładowania strony.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Adresy, na które są wysyłane zapytania są wpisane na stałe w kodzie co oznacza, że należy ściśle się ich trzymać projektując serwer REST. 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Wszystkie prowadzą do jednego pliku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router.php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Kod PHP zawarty w nim musi odpowiednio interpretować zapytania AJAX i zgodnie z opisem zwracać wartości. 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Wykonanie tego pliku jest jednym z zadań warsztatu.</a:t>
            </a:r>
          </a:p>
        </p:txBody>
      </p:sp>
    </p:spTree>
    <p:extLst>
      <p:ext uri="{BB962C8B-B14F-4D97-AF65-F5344CB8AC3E}">
        <p14:creationId xmlns:p14="http://schemas.microsoft.com/office/powerpoint/2010/main" val="29287218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5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422490" y="0"/>
            <a:ext cx="21602700" cy="1239226"/>
          </a:xfrm>
        </p:spPr>
        <p:txBody>
          <a:bodyPr/>
          <a:lstStyle/>
          <a:p>
            <a:r>
              <a:rPr lang="pl-PL" dirty="0"/>
              <a:t>Opis działania aplikacji w PHP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2789238"/>
            <a:ext cx="10440988" cy="1061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Projekt bazy danych zawiera 4 tabele o nazwach:</a:t>
            </a:r>
          </a:p>
          <a:p>
            <a:pPr marL="571500" indent="-571500" algn="l">
              <a:buFontTx/>
              <a:buChar char="-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</a:p>
          <a:p>
            <a:pPr marL="571500" indent="-571500" algn="l">
              <a:buFontTx/>
              <a:buChar char="-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Address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Tx/>
              <a:buChar char="-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Parcel</a:t>
            </a:r>
          </a:p>
          <a:p>
            <a:pPr marL="571500" indent="-571500" algn="l">
              <a:buFontTx/>
              <a:buChar char="-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Size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Ich opis znajduje się na następnym slajdzie.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class</a:t>
            </a:r>
            <a:r>
              <a:rPr lang="pl-PL" sz="3600" dirty="0">
                <a:solidFill>
                  <a:srgbClr val="50A9A7"/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znajdują się pliki PHP odpowiedzialne za komunikację z bazą danych zgodnie z zasadą Active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Record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Każdy z tych plików implementuje interfejs zawarty w pliku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class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interface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action.php</a:t>
            </a:r>
            <a:endParaRPr lang="pl-PL" sz="3600" dirty="0">
              <a:solidFill>
                <a:srgbClr val="50A9A7"/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rtl="0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Dzięki temu będziemy mogli w ten sam sposób odnosić się do klas pisząc kod w pliku routingu.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52361" y="3973167"/>
            <a:ext cx="10406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2587288" y="2789238"/>
            <a:ext cx="10371135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Pliki komunikujące się z bazą powinny zawierać:</a:t>
            </a:r>
          </a:p>
          <a:p>
            <a:pPr algn="l"/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Funkcje SET i GET do wszystkich atrybutów </a:t>
            </a:r>
            <a:b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</a:b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(do id tylko GET).</a:t>
            </a: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Konstruktor nastawiający id na -1, </a:t>
            </a:r>
            <a:b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</a:b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a resztę danych zerujący.</a:t>
            </a: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Funkcję </a:t>
            </a:r>
            <a:r>
              <a:rPr lang="pl-PL" sz="3600" dirty="0" err="1">
                <a:solidFill>
                  <a:srgbClr val="595959"/>
                </a:solidFill>
                <a:ea typeface="Arial"/>
                <a:cs typeface="Arial"/>
                <a:sym typeface="Arial"/>
              </a:rPr>
              <a:t>load</a:t>
            </a: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(id).</a:t>
            </a: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Funkcję </a:t>
            </a:r>
            <a:r>
              <a:rPr lang="pl-PL" sz="3600" dirty="0" err="1">
                <a:solidFill>
                  <a:srgbClr val="595959"/>
                </a:solidFill>
                <a:ea typeface="Arial"/>
                <a:cs typeface="Arial"/>
                <a:sym typeface="Arial"/>
              </a:rPr>
              <a:t>save</a:t>
            </a: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	().</a:t>
            </a: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Funkcję update().</a:t>
            </a: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Funkcję </a:t>
            </a:r>
            <a:r>
              <a:rPr lang="pl-PL" sz="3600" dirty="0" err="1">
                <a:solidFill>
                  <a:srgbClr val="595959"/>
                </a:solidFill>
                <a:ea typeface="Arial"/>
                <a:cs typeface="Arial"/>
                <a:sym typeface="Arial"/>
              </a:rPr>
              <a:t>delete</a:t>
            </a: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().</a:t>
            </a: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marL="571500" indent="-571500" algn="l" rtl="0">
              <a:buClr>
                <a:srgbClr val="595959"/>
              </a:buClr>
              <a:buSzPct val="100000"/>
              <a:buFont typeface="Noto Sans Symbols"/>
              <a:buChar char="➢"/>
            </a:pPr>
            <a:r>
              <a:rPr lang="pl-PL" sz="3600" dirty="0">
                <a:solidFill>
                  <a:srgbClr val="595959"/>
                </a:solidFill>
              </a:rPr>
              <a:t>Funkcję statyczną </a:t>
            </a:r>
            <a:r>
              <a:rPr lang="pl-PL" sz="3600" dirty="0" err="1">
                <a:solidFill>
                  <a:srgbClr val="595959"/>
                </a:solidFill>
              </a:rPr>
              <a:t>loadAll</a:t>
            </a:r>
            <a:r>
              <a:rPr lang="pl-PL" sz="3600" dirty="0">
                <a:solidFill>
                  <a:srgbClr val="595959"/>
                </a:solidFill>
              </a:rPr>
              <a:t>().</a:t>
            </a:r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buClr>
                <a:srgbClr val="595959"/>
              </a:buClr>
              <a:buSzPct val="100000"/>
              <a:buFont typeface="Noto Sans Symbols"/>
              <a:buChar char="➢"/>
            </a:pPr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buClr>
                <a:srgbClr val="595959"/>
              </a:buClr>
              <a:buSzPct val="100000"/>
            </a:pPr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312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416141" y="121708"/>
            <a:ext cx="21602699" cy="1239226"/>
          </a:xfrm>
        </p:spPr>
        <p:txBody>
          <a:bodyPr/>
          <a:lstStyle/>
          <a:p>
            <a:r>
              <a:rPr lang="pl-PL" dirty="0"/>
              <a:t>Opis bazy danych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53810" y="2785314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49374" y="2789238"/>
            <a:ext cx="10440988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</a:rPr>
              <a:t>Adresy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Każdy adres posiada miasto, kod, ulicę oraz numer mieszkania.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b="1" dirty="0">
                <a:solidFill>
                  <a:srgbClr val="50A9A7"/>
                </a:solidFill>
              </a:rPr>
              <a:t>Użytkownicy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Mają przypisany adres oraz pola: imię, nazwisko, ilość kredytów, hasło.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b="1" dirty="0">
              <a:solidFill>
                <a:srgbClr val="50A9A7"/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580939" y="2785314"/>
            <a:ext cx="1024448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</a:rPr>
              <a:t>Paczki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Posiadają przypisanego użytkownika, adres oraz  wielkość.</a:t>
            </a:r>
          </a:p>
          <a:p>
            <a:pPr algn="l"/>
            <a:endParaRPr lang="pl-PL" sz="3600" b="1" dirty="0">
              <a:solidFill>
                <a:srgbClr val="50A9A7"/>
              </a:solidFill>
            </a:endParaRPr>
          </a:p>
          <a:p>
            <a:pPr algn="l"/>
            <a:r>
              <a:rPr lang="pl-PL" sz="3600" b="1" dirty="0">
                <a:solidFill>
                  <a:srgbClr val="50A9A7"/>
                </a:solidFill>
              </a:rPr>
              <a:t>Wielkość paczki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Jest znakowym określeniem wielkości np. XL a także posiada swoją cenę (odpowiada kredytom użytkownika).</a:t>
            </a:r>
          </a:p>
          <a:p>
            <a:pPr algn="l"/>
            <a:endParaRPr lang="pl-PL" sz="3600" b="1" dirty="0">
              <a:solidFill>
                <a:srgbClr val="50A9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9057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7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425576" y="38712"/>
            <a:ext cx="21602700" cy="1239226"/>
          </a:xfrm>
        </p:spPr>
        <p:txBody>
          <a:bodyPr/>
          <a:lstStyle/>
          <a:p>
            <a:r>
              <a:rPr lang="pl-PL" dirty="0"/>
              <a:t>Opis działania aplikacji w PHP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2789238"/>
            <a:ext cx="10440988" cy="951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Działanie poszczególnych metod jest zgodne z Active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Record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czyli: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pl-PL" sz="3600" b="1" dirty="0" err="1">
                <a:solidFill>
                  <a:srgbClr val="595959"/>
                </a:solidFill>
                <a:ea typeface="Arial"/>
                <a:cs typeface="Arial"/>
                <a:sym typeface="Arial"/>
              </a:rPr>
              <a:t>load</a:t>
            </a: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(id) – wczytuje z bazy pojedynczy rząd</a:t>
            </a:r>
          </a:p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– zapisuje obiekt do tabeli (jako zmiany wcześniej istniejącego rzędu tej tabeli)</a:t>
            </a:r>
          </a:p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save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– zapisuje obiekt do tabeli (jako nowy rząd)</a:t>
            </a:r>
          </a:p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– usuwa obiekt z tabeli (czyli usuwa rząd o id takim samym jak obiekt).</a:t>
            </a:r>
          </a:p>
          <a:p>
            <a:pPr marL="571500" indent="-571500" algn="l" rtl="0">
              <a:buFont typeface="Arial" panose="020B0604020202020204" pitchFamily="34" charset="0"/>
              <a:buChar char="•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rtl="0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Jako statyczną metodę dodamy wczytanie wszystkich rzędów z bazy danych o nazwie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loadAll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 </a:t>
            </a:r>
          </a:p>
          <a:p>
            <a:pPr algn="l" rtl="0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rtl="0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Posłuży ona do wyświetlenia wszystkich wpisów danego typu (danej klasy) na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frontendzie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52361" y="3257550"/>
            <a:ext cx="104060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2587288" y="2789238"/>
            <a:ext cx="1044098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Poza interfejsem, klasy dziedziczą po klasie abstrakcyjnej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class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abstract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database.php</a:t>
            </a:r>
            <a:r>
              <a:rPr lang="pl-PL" sz="3600" dirty="0">
                <a:solidFill>
                  <a:srgbClr val="50A9A7"/>
                </a:solidFill>
              </a:rPr>
              <a:t>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Statyczne pole $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connection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w niej zawarte, zawiera połączenie do bazy danych.  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Pozwoli to w jednym miejscu tworzyć połączenie i przekazać je statycznie do wszystkich klas.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Połączenie jest tworzone w pliku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config.php</a:t>
            </a:r>
            <a:r>
              <a:rPr lang="pl-PL" sz="3600" dirty="0">
                <a:solidFill>
                  <a:srgbClr val="50A9A7"/>
                </a:solidFill>
              </a:rPr>
              <a:t>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nim również znajdują się dane dostępowe, które należy uzupełnić.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5852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8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606550" y="-62341"/>
            <a:ext cx="21602700" cy="1239226"/>
          </a:xfrm>
        </p:spPr>
        <p:txBody>
          <a:bodyPr/>
          <a:lstStyle/>
          <a:p>
            <a:r>
              <a:rPr lang="pl-PL" dirty="0"/>
              <a:t>Opis działania serwera REST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257550"/>
            <a:ext cx="10440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408113" y="2160295"/>
            <a:ext cx="21585237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Plik </a:t>
            </a:r>
            <a:r>
              <a:rPr lang="pl-PL" sz="3600" dirty="0" err="1">
                <a:solidFill>
                  <a:srgbClr val="595959"/>
                </a:solidFill>
                <a:ea typeface="Arial"/>
                <a:cs typeface="Arial"/>
                <a:sym typeface="Arial"/>
              </a:rPr>
              <a:t>router.php</a:t>
            </a: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 ma pełnić zadanie serwera REST.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Oznacza to, że powinien obsłużyć zapytania wysyłane do niego na odpowiednie </a:t>
            </a:r>
            <a:r>
              <a:rPr lang="pl-PL" sz="3600" dirty="0" err="1">
                <a:solidFill>
                  <a:srgbClr val="595959"/>
                </a:solidFill>
                <a:ea typeface="Arial"/>
                <a:cs typeface="Arial"/>
                <a:sym typeface="Arial"/>
              </a:rPr>
              <a:t>endpointy</a:t>
            </a:r>
            <a:r>
              <a:rPr lang="pl-PL" sz="3600" dirty="0">
                <a:solidFill>
                  <a:srgbClr val="595959"/>
                </a:solidFill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pl-PL" sz="3600" dirty="0">
              <a:solidFill>
                <a:srgbClr val="595959"/>
              </a:solidFill>
              <a:ea typeface="Arial"/>
              <a:cs typeface="Arial"/>
              <a:sym typeface="Arial"/>
            </a:endParaRPr>
          </a:p>
          <a:p>
            <a:pPr algn="l" rtl="0">
              <a:buSzPct val="25000"/>
            </a:pP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Opis akcji i adresów </a:t>
            </a:r>
            <a:r>
              <a:rPr lang="pl-PL" sz="3600" dirty="0" err="1">
                <a:solidFill>
                  <a:srgbClr val="595959"/>
                </a:solidFill>
                <a:cs typeface="Arial"/>
                <a:sym typeface="Arial"/>
              </a:rPr>
              <a:t>url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 (</a:t>
            </a:r>
            <a:r>
              <a:rPr lang="pl-PL" sz="3600" dirty="0" err="1">
                <a:solidFill>
                  <a:srgbClr val="595959"/>
                </a:solidFill>
                <a:cs typeface="Arial"/>
                <a:sym typeface="Arial"/>
              </a:rPr>
              <a:t>endpointów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) do nich znajduje się w dalszej części prezentacji w slajdach z tytułem „Tabela </a:t>
            </a:r>
            <a:r>
              <a:rPr lang="pl-PL" sz="3600" dirty="0" err="1">
                <a:solidFill>
                  <a:srgbClr val="595959"/>
                </a:solidFill>
                <a:cs typeface="Arial"/>
                <a:sym typeface="Arial"/>
              </a:rPr>
              <a:t>endpointów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”.</a:t>
            </a:r>
          </a:p>
          <a:p>
            <a:pPr algn="l" rtl="0">
              <a:buSzPct val="25000"/>
            </a:pPr>
            <a:endParaRPr lang="pl-PL" sz="3600" dirty="0">
              <a:solidFill>
                <a:srgbClr val="595959"/>
              </a:solidFill>
              <a:cs typeface="Arial"/>
              <a:sym typeface="Arial"/>
            </a:endParaRPr>
          </a:p>
          <a:p>
            <a:pPr algn="l" rtl="0">
              <a:buSzPct val="25000"/>
            </a:pP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Dla każdej klasy reprezentującej tabelę w bazie danych adresy te są inne ale akcje realizują identyczne zadania jak np. wyświetlenie wszystkich wpisów w bazie lub dodanie nowego.</a:t>
            </a:r>
          </a:p>
          <a:p>
            <a:pPr algn="l" rtl="0">
              <a:buSzPct val="25000"/>
            </a:pPr>
            <a:endParaRPr lang="pl-PL" sz="3600" dirty="0">
              <a:solidFill>
                <a:srgbClr val="595959"/>
              </a:solidFill>
              <a:cs typeface="Arial"/>
              <a:sym typeface="Arial"/>
            </a:endParaRPr>
          </a:p>
          <a:p>
            <a:pPr algn="l" rtl="0">
              <a:buSzPct val="25000"/>
            </a:pP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Kod w pliku routingu korzysta z klas reprezentujących tabele i na ich podstawie przygotowuje dane dla plików </a:t>
            </a:r>
            <a:r>
              <a:rPr lang="pl-PL" sz="3600" dirty="0" err="1">
                <a:solidFill>
                  <a:srgbClr val="595959"/>
                </a:solidFill>
                <a:cs typeface="Arial"/>
                <a:sym typeface="Arial"/>
              </a:rPr>
              <a:t>frontendu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 np. wyświetla </a:t>
            </a:r>
            <a:r>
              <a:rPr lang="pl-PL" sz="3600" dirty="0" err="1">
                <a:solidFill>
                  <a:srgbClr val="595959"/>
                </a:solidFill>
                <a:cs typeface="Arial"/>
                <a:sym typeface="Arial"/>
              </a:rPr>
              <a:t>json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 ze wszystkimi rzędami.</a:t>
            </a:r>
          </a:p>
          <a:p>
            <a:pPr algn="l" rtl="0">
              <a:buSzPct val="25000"/>
            </a:pPr>
            <a:endParaRPr lang="pl-PL" sz="3600" dirty="0">
              <a:solidFill>
                <a:srgbClr val="595959"/>
              </a:solidFill>
              <a:cs typeface="Arial"/>
              <a:sym typeface="Arial"/>
            </a:endParaRPr>
          </a:p>
          <a:p>
            <a:pPr algn="l" rtl="0">
              <a:buSzPct val="25000"/>
            </a:pP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Aby wszystko działało prawidłowo bardzo ważne jest </a:t>
            </a:r>
            <a:r>
              <a:rPr lang="pl-PL" sz="3600" b="1" u="sng" dirty="0">
                <a:solidFill>
                  <a:srgbClr val="595959"/>
                </a:solidFill>
                <a:cs typeface="Arial"/>
                <a:sym typeface="Arial"/>
              </a:rPr>
              <a:t>zachowanie konwencji nazewniczej 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w klasach.</a:t>
            </a:r>
          </a:p>
          <a:p>
            <a:pPr algn="l" rtl="0">
              <a:buSzPct val="25000"/>
            </a:pPr>
            <a:endParaRPr lang="pl-PL" sz="3600" dirty="0">
              <a:solidFill>
                <a:srgbClr val="595959"/>
              </a:solidFill>
              <a:cs typeface="Arial"/>
              <a:sym typeface="Arial"/>
            </a:endParaRPr>
          </a:p>
          <a:p>
            <a:pPr algn="l" rtl="0">
              <a:buSzPct val="25000"/>
            </a:pP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Przykładowo kolumny z tabeli adresów powinny się nazywać </a:t>
            </a:r>
            <a:r>
              <a:rPr lang="en-US" sz="3600" dirty="0">
                <a:solidFill>
                  <a:srgbClr val="595959"/>
                </a:solidFill>
                <a:cs typeface="Arial"/>
                <a:sym typeface="Arial"/>
              </a:rPr>
              <a:t>city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, </a:t>
            </a:r>
            <a:r>
              <a:rPr lang="en-US" sz="3600" dirty="0">
                <a:solidFill>
                  <a:srgbClr val="595959"/>
                </a:solidFill>
                <a:cs typeface="Arial"/>
                <a:sym typeface="Arial"/>
              </a:rPr>
              <a:t>code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, </a:t>
            </a:r>
            <a:r>
              <a:rPr lang="en-US" sz="3600" dirty="0">
                <a:solidFill>
                  <a:srgbClr val="595959"/>
                </a:solidFill>
                <a:cs typeface="Arial"/>
                <a:sym typeface="Arial"/>
              </a:rPr>
              <a:t>street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, </a:t>
            </a:r>
            <a:r>
              <a:rPr lang="en-US" sz="3600" dirty="0">
                <a:solidFill>
                  <a:srgbClr val="595959"/>
                </a:solidFill>
                <a:cs typeface="Arial"/>
                <a:sym typeface="Arial"/>
              </a:rPr>
              <a:t>flat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 gdyż kod </a:t>
            </a:r>
            <a:r>
              <a:rPr lang="pl-PL" sz="3600" dirty="0" err="1">
                <a:solidFill>
                  <a:srgbClr val="595959"/>
                </a:solidFill>
                <a:cs typeface="Arial"/>
                <a:sym typeface="Arial"/>
              </a:rPr>
              <a:t>java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 </a:t>
            </a:r>
            <a:r>
              <a:rPr lang="pl-PL" sz="3600" dirty="0" err="1">
                <a:solidFill>
                  <a:srgbClr val="595959"/>
                </a:solidFill>
                <a:cs typeface="Arial"/>
                <a:sym typeface="Arial"/>
              </a:rPr>
              <a:t>script</a:t>
            </a:r>
            <a:r>
              <a:rPr lang="pl-PL" sz="3600" dirty="0">
                <a:solidFill>
                  <a:srgbClr val="595959"/>
                </a:solidFill>
                <a:cs typeface="Arial"/>
                <a:sym typeface="Arial"/>
              </a:rPr>
              <a:t> odnosi się do nich właśnie po takich nazwach.</a:t>
            </a:r>
          </a:p>
          <a:p>
            <a:pPr rtl="0">
              <a:buSzPct val="25000"/>
            </a:pPr>
            <a:r>
              <a:rPr lang="en-US" sz="3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(</a:t>
            </a:r>
            <a:r>
              <a:rPr lang="en-US" sz="3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address.city</a:t>
            </a:r>
            <a:r>
              <a:rPr lang="en-US" sz="3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+ ' ' + </a:t>
            </a:r>
            <a:r>
              <a:rPr lang="en-US" sz="3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address.code</a:t>
            </a:r>
            <a:r>
              <a:rPr lang="en-US" sz="3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+ ' ' +  </a:t>
            </a:r>
            <a:r>
              <a:rPr lang="en-US" sz="3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address.street</a:t>
            </a:r>
            <a:r>
              <a:rPr lang="en-US" sz="3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 + ' ' + </a:t>
            </a:r>
            <a:r>
              <a:rPr lang="en-US" sz="3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address.flat</a:t>
            </a:r>
            <a:r>
              <a:rPr lang="en-US" sz="3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);</a:t>
            </a:r>
            <a:endParaRPr lang="pl-PL" sz="3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46838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>
          <a:xfrm>
            <a:off x="11988800" y="12516461"/>
            <a:ext cx="419100" cy="457200"/>
          </a:xfrm>
        </p:spPr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9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38712"/>
            <a:ext cx="21602700" cy="1239226"/>
          </a:xfrm>
        </p:spPr>
        <p:txBody>
          <a:bodyPr/>
          <a:lstStyle/>
          <a:p>
            <a:r>
              <a:rPr lang="pl-PL" dirty="0"/>
              <a:t>Przykład współdziałania</a:t>
            </a:r>
            <a:br>
              <a:rPr lang="pl-PL" dirty="0"/>
            </a:br>
            <a:r>
              <a:rPr lang="pl-PL" dirty="0"/>
              <a:t>serwera REST i </a:t>
            </a:r>
            <a:r>
              <a:rPr lang="pl-PL" dirty="0" err="1"/>
              <a:t>frontendu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390650" y="2566011"/>
            <a:ext cx="10440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408113" y="2850588"/>
            <a:ext cx="21585237" cy="951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Wyświetlenie listy wszystkich użytkowników</a:t>
            </a:r>
          </a:p>
          <a:p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Użytkownik otwiera stronę główną index.html i wybiera LISTA UŻYTKOWNIKÓW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Zostanie przekierowany do pliku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frontendu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view</a:t>
            </a:r>
            <a:r>
              <a:rPr lang="pl-PL" sz="3600" dirty="0">
                <a:solidFill>
                  <a:srgbClr val="50A9A7"/>
                </a:solidFill>
              </a:rPr>
              <a:t>/user.html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który zawiera pustą tabelę.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Tabela w momencie załadowania strony zostanie uzupełniona danymi z bazy dzięki asynchronicznemu zapytaniu. Wykonuje to funkcja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loadUserView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zawarta w pliku 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template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js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view</a:t>
            </a:r>
            <a:r>
              <a:rPr lang="pl-PL" sz="3600" dirty="0">
                <a:solidFill>
                  <a:srgbClr val="50A9A7"/>
                </a:solidFill>
              </a:rPr>
              <a:t>/viewUser.js,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która wysyła zapytanie metodą GET na adres </a:t>
            </a:r>
            <a:r>
              <a:rPr lang="pl-PL" sz="3600" dirty="0" err="1">
                <a:solidFill>
                  <a:srgbClr val="50A9A7"/>
                </a:solidFill>
              </a:rPr>
              <a:t>router.php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  <a:r>
              <a:rPr lang="pl-PL" sz="3600" dirty="0" err="1">
                <a:solidFill>
                  <a:srgbClr val="50A9A7"/>
                </a:solidFill>
              </a:rPr>
              <a:t>user</a:t>
            </a:r>
            <a:r>
              <a:rPr lang="pl-PL" sz="3600" dirty="0">
                <a:solidFill>
                  <a:srgbClr val="50A9A7"/>
                </a:solidFill>
              </a:rPr>
              <a:t>/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pliku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router.php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znajduje się kod, który wywoła statyczną metodę na klasie reprezentującą użytkownika, o nazwie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loadAll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wczytująca wszystkie rzędy z bazy użytkowników. 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Dane te po wczytaniu zostaną zamienione do formatu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 </a:t>
            </a:r>
            <a:r>
              <a:rPr lang="pl-PL" sz="36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wyświetlone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/>
            <a:endParaRPr lang="pl-PL" sz="3600" dirty="0">
              <a:solidFill>
                <a:srgbClr val="50A9A7"/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Kod ten w formacie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zostanie odebrany w odpowiedzi na zapytanie AJAX a następnie umieszczony w tabeli w kolejnych wierszach.</a:t>
            </a:r>
          </a:p>
        </p:txBody>
      </p:sp>
    </p:spTree>
    <p:extLst>
      <p:ext uri="{BB962C8B-B14F-4D97-AF65-F5344CB8AC3E}">
        <p14:creationId xmlns:p14="http://schemas.microsoft.com/office/powerpoint/2010/main" val="388719525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10829</TotalTime>
  <Words>2428</Words>
  <Application>Microsoft Office PowerPoint</Application>
  <PresentationFormat>Niestandardowy</PresentationFormat>
  <Paragraphs>397</Paragraphs>
  <Slides>23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34" baseType="lpstr">
      <vt:lpstr>Adelle Basic Bold</vt:lpstr>
      <vt:lpstr>Arial</vt:lpstr>
      <vt:lpstr>Calibri</vt:lpstr>
      <vt:lpstr>Consolas</vt:lpstr>
      <vt:lpstr>Gill Sans</vt:lpstr>
      <vt:lpstr>Lucida Grande</vt:lpstr>
      <vt:lpstr>Noto Sans Symbols</vt:lpstr>
      <vt:lpstr>Open Sans</vt:lpstr>
      <vt:lpstr>Times New Roman</vt:lpstr>
      <vt:lpstr>Wingdings</vt:lpstr>
      <vt:lpstr>White</vt:lpstr>
      <vt:lpstr>Warsztaty IV Paczkolab</vt:lpstr>
      <vt:lpstr>Cel warsztatów</vt:lpstr>
      <vt:lpstr>Strony wyglądu  frontend</vt:lpstr>
      <vt:lpstr>Opis działania frontend’u</vt:lpstr>
      <vt:lpstr>Opis działania aplikacji w PHP</vt:lpstr>
      <vt:lpstr>Opis bazy danych</vt:lpstr>
      <vt:lpstr>Opis działania aplikacji w PHP</vt:lpstr>
      <vt:lpstr>Opis działania serwera REST</vt:lpstr>
      <vt:lpstr>Przykład współdziałania serwera REST i frontendu</vt:lpstr>
      <vt:lpstr>Przykład współdziałania serwera REST i frontendu</vt:lpstr>
      <vt:lpstr>Przygotowanie</vt:lpstr>
      <vt:lpstr>Przygotowanie</vt:lpstr>
      <vt:lpstr>Klasa Address</vt:lpstr>
      <vt:lpstr>Tabela endpointów  klasa Address</vt:lpstr>
      <vt:lpstr>Synchronizacja</vt:lpstr>
      <vt:lpstr>Klasa User</vt:lpstr>
      <vt:lpstr>Tabela endpointów  klasa User </vt:lpstr>
      <vt:lpstr>Synchronizacja</vt:lpstr>
      <vt:lpstr>Klasa Parcel</vt:lpstr>
      <vt:lpstr>Tabela endpointów  klasa Parcel </vt:lpstr>
      <vt:lpstr>Klasa Size</vt:lpstr>
      <vt:lpstr>Tabela endpointów  klasa Size</vt:lpstr>
      <vt:lpstr>Epilog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bartek</dc:creator>
  <cp:lastModifiedBy>Piotr Dul</cp:lastModifiedBy>
  <cp:revision>812</cp:revision>
  <dcterms:modified xsi:type="dcterms:W3CDTF">2017-02-28T16:09:34Z</dcterms:modified>
</cp:coreProperties>
</file>